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0" r:id="rId2"/>
    <p:sldId id="278" r:id="rId3"/>
    <p:sldId id="304" r:id="rId4"/>
    <p:sldId id="305" r:id="rId5"/>
    <p:sldId id="290" r:id="rId6"/>
    <p:sldId id="298" r:id="rId7"/>
    <p:sldId id="302" r:id="rId8"/>
    <p:sldId id="299" r:id="rId9"/>
    <p:sldId id="301" r:id="rId10"/>
    <p:sldId id="300" r:id="rId11"/>
    <p:sldId id="318" r:id="rId12"/>
    <p:sldId id="296" r:id="rId13"/>
    <p:sldId id="288" r:id="rId14"/>
    <p:sldId id="303" r:id="rId15"/>
    <p:sldId id="281" r:id="rId16"/>
    <p:sldId id="319" r:id="rId17"/>
    <p:sldId id="306" r:id="rId18"/>
    <p:sldId id="307" r:id="rId19"/>
    <p:sldId id="287" r:id="rId20"/>
    <p:sldId id="279" r:id="rId21"/>
    <p:sldId id="274" r:id="rId22"/>
    <p:sldId id="283" r:id="rId23"/>
    <p:sldId id="285" r:id="rId24"/>
    <p:sldId id="308" r:id="rId25"/>
    <p:sldId id="310" r:id="rId26"/>
    <p:sldId id="315" r:id="rId27"/>
    <p:sldId id="309" r:id="rId28"/>
    <p:sldId id="316" r:id="rId29"/>
    <p:sldId id="314" r:id="rId30"/>
    <p:sldId id="312" r:id="rId31"/>
    <p:sldId id="313" r:id="rId32"/>
    <p:sldId id="317" r:id="rId33"/>
    <p:sldId id="311" r:id="rId34"/>
    <p:sldId id="27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A29E6DE-77F4-4CC4-8151-C24BE018F5E3}">
          <p14:sldIdLst>
            <p14:sldId id="270"/>
            <p14:sldId id="278"/>
            <p14:sldId id="304"/>
            <p14:sldId id="305"/>
            <p14:sldId id="290"/>
            <p14:sldId id="298"/>
            <p14:sldId id="302"/>
            <p14:sldId id="299"/>
            <p14:sldId id="301"/>
            <p14:sldId id="300"/>
            <p14:sldId id="318"/>
            <p14:sldId id="296"/>
            <p14:sldId id="288"/>
            <p14:sldId id="303"/>
            <p14:sldId id="281"/>
            <p14:sldId id="319"/>
            <p14:sldId id="306"/>
            <p14:sldId id="307"/>
            <p14:sldId id="287"/>
            <p14:sldId id="279"/>
            <p14:sldId id="274"/>
            <p14:sldId id="283"/>
            <p14:sldId id="285"/>
            <p14:sldId id="308"/>
            <p14:sldId id="310"/>
            <p14:sldId id="315"/>
            <p14:sldId id="309"/>
            <p14:sldId id="316"/>
            <p14:sldId id="314"/>
            <p14:sldId id="312"/>
            <p14:sldId id="313"/>
            <p14:sldId id="317"/>
            <p14:sldId id="311"/>
            <p14:sldId id="271"/>
          </p14:sldIdLst>
        </p14:section>
        <p14:section name="Раздел без заголовка" id="{E79FF61C-2C60-47D2-9CDC-BF29DCDCF5BA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7CBFFC"/>
    <a:srgbClr val="3DA935"/>
    <a:srgbClr val="65C858"/>
    <a:srgbClr val="FAAE06"/>
    <a:srgbClr val="EF8403"/>
    <a:srgbClr val="F2B800"/>
    <a:srgbClr val="F7923F"/>
    <a:srgbClr val="F57E1B"/>
    <a:srgbClr val="E68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8" autoAdjust="0"/>
    <p:restoredTop sz="94705"/>
  </p:normalViewPr>
  <p:slideViewPr>
    <p:cSldViewPr>
      <p:cViewPr varScale="1">
        <p:scale>
          <a:sx n="83" d="100"/>
          <a:sy n="83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kkostjuk\Documents\&#1059;&#1085;&#1080;&#1074;&#1077;&#1088;&#1089;&#1080;&#1090;&#1077;&#1090;&#1089;&#1082;&#1072;&#1103;%20&#1073;&#1080;&#1073;&#1083;&#1080;&#1086;&#1090;&#1077;&#1082;&#1072;\&#1055;&#1088;&#1086;&#1076;&#1074;&#1080;&#1078;&#1077;&#1085;&#1080;&#1077;%20&#1059;&#1041;\&#1052;&#1072;&#1088;&#1082;&#1077;&#1090;&#1080;&#1085;&#1075;\&#1057;&#1090;&#1072;&#1090;&#1080;&#1089;&#1090;&#1080;&#1095;&#1077;&#1089;&#1082;&#1080;&#1077;%20&#1087;&#1086;&#1082;&#1072;&#1079;&#1072;&#1090;&#1077;&#1083;&#1080;%20&#1069;&#1041;&#1057;%202016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kkostjuk\Documents\&#1059;&#1085;&#1080;&#1074;&#1077;&#1088;&#1089;&#1080;&#1090;&#1077;&#1090;&#1089;&#1082;&#1072;&#1103;%20&#1073;&#1080;&#1073;&#1083;&#1080;&#1086;&#1090;&#1077;&#1082;&#1072;\&#1055;&#1088;&#1086;&#1076;&#1074;&#1080;&#1078;&#1077;&#1085;&#1080;&#1077;%20&#1059;&#1041;\&#1052;&#1072;&#1088;&#1082;&#1077;&#1090;&#1080;&#1085;&#1075;\&#1057;&#1090;&#1072;&#1090;&#1080;&#1089;&#1090;&#1080;&#1095;&#1077;&#1089;&#1082;&#1080;&#1077;%20&#1087;&#1086;&#1082;&#1072;&#1079;&#1072;&#1090;&#1077;&#1083;&#1080;%20&#1069;&#1041;&#1057;%202016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Users\kkostjuk\Documents\&#1059;&#1085;&#1080;&#1074;&#1077;&#1088;&#1089;&#1080;&#1090;&#1077;&#1090;&#1089;&#1082;&#1072;&#1103;%20&#1073;&#1080;&#1073;&#1083;&#1080;&#1086;&#1090;&#1077;&#1082;&#1072;\&#1055;&#1088;&#1086;&#1076;&#1074;&#1080;&#1078;&#1077;&#1085;&#1080;&#1077;%20&#1059;&#1041;\&#1052;&#1072;&#1088;&#1082;&#1077;&#1090;&#1080;&#1085;&#1075;\&#1057;&#1090;&#1072;&#1090;&#1080;&#1089;&#1090;&#1080;&#1095;&#1077;&#1089;&#1082;&#1080;&#1077;%20&#1087;&#1086;&#1082;&#1072;&#1079;&#1072;&#1090;&#1077;&#1083;&#1080;%20&#1069;&#1041;&#1057;%202016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Users\kkostjuk\Documents\&#1059;&#1085;&#1080;&#1074;&#1077;&#1088;&#1089;&#1080;&#1090;&#1077;&#1090;&#1089;&#1082;&#1072;&#1103;%20&#1073;&#1080;&#1073;&#1083;&#1080;&#1086;&#1090;&#1077;&#1082;&#1072;\&#1055;&#1088;&#1086;&#1076;&#1074;&#1080;&#1078;&#1077;&#1085;&#1080;&#1077;%20&#1059;&#1041;\&#1052;&#1072;&#1088;&#1082;&#1077;&#1090;&#1080;&#1085;&#1075;\&#1057;&#1090;&#1072;&#1090;&#1080;&#1089;&#1090;&#1080;&#1095;&#1077;&#1089;&#1082;&#1080;&#1077;%20&#1087;&#1086;&#1082;&#1072;&#1079;&#1072;&#1090;&#1077;&#1083;&#1080;%20&#1069;&#1041;&#1057;%20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Количество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правных</a:t>
            </a:r>
            <a:r>
              <a:rPr lang="ru-RU" baseline="0" dirty="0" smtClean="0"/>
              <a:t> книг</a:t>
            </a:r>
            <a:endParaRPr lang="ru-RU" dirty="0"/>
          </a:p>
        </c:rich>
      </c:tx>
      <c:layout/>
      <c:overlay val="0"/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УБ</c:v>
                </c:pt>
              </c:strCache>
            </c:strRef>
          </c:tx>
          <c:dPt>
            <c:idx val="3"/>
            <c:bubble3D val="0"/>
          </c:dPt>
          <c:dPt>
            <c:idx val="4"/>
            <c:bubble3D val="0"/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4375050802183E-3"/>
                  <c:y val="-0.133716382889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4875010160436001E-3"/>
                  <c:y val="-0.203758297735796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9750020320872002E-3"/>
                  <c:y val="-0.238779255159136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0462503048130799E-2"/>
                  <c:y val="-0.28653510619096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2312515240653997E-3"/>
                  <c:y val="-0.318372340212181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-0.3279235104185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7000</c:v>
                </c:pt>
                <c:pt idx="1">
                  <c:v>11000</c:v>
                </c:pt>
                <c:pt idx="2">
                  <c:v>18000</c:v>
                </c:pt>
                <c:pt idx="3">
                  <c:v>29000</c:v>
                </c:pt>
                <c:pt idx="4">
                  <c:v>37000</c:v>
                </c:pt>
                <c:pt idx="5">
                  <c:v>45000</c:v>
                </c:pt>
                <c:pt idx="6">
                  <c:v>52000</c:v>
                </c:pt>
                <c:pt idx="7">
                  <c:v>57000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ЭБС 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0</c:v>
                </c:pt>
                <c:pt idx="1">
                  <c:v>1400</c:v>
                </c:pt>
                <c:pt idx="2">
                  <c:v>4000</c:v>
                </c:pt>
                <c:pt idx="3">
                  <c:v>6000</c:v>
                </c:pt>
                <c:pt idx="4">
                  <c:v>14200</c:v>
                </c:pt>
                <c:pt idx="5">
                  <c:v>21000</c:v>
                </c:pt>
                <c:pt idx="6">
                  <c:v>30000</c:v>
                </c:pt>
                <c:pt idx="7">
                  <c:v>45000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ЭБС 2</c:v>
                </c:pt>
              </c:strCache>
            </c:strRef>
          </c:tx>
          <c:dLbls>
            <c:delete val="1"/>
          </c:dLbls>
          <c:cat>
            <c:strRef>
              <c:f>Лист1!$A$2:$A$9</c:f>
              <c:strCach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0</c:v>
                </c:pt>
                <c:pt idx="1">
                  <c:v>600</c:v>
                </c:pt>
                <c:pt idx="2">
                  <c:v>4600</c:v>
                </c:pt>
                <c:pt idx="3">
                  <c:v>6200</c:v>
                </c:pt>
                <c:pt idx="4">
                  <c:v>10000</c:v>
                </c:pt>
                <c:pt idx="5">
                  <c:v>17000</c:v>
                </c:pt>
                <c:pt idx="6">
                  <c:v>25000</c:v>
                </c:pt>
                <c:pt idx="7">
                  <c:v>40000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/>
        <c:axId val="140078080"/>
        <c:axId val="152226048"/>
      </c:areaChart>
      <c:catAx>
        <c:axId val="140078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52226048"/>
        <c:crosses val="autoZero"/>
        <c:auto val="1"/>
        <c:lblAlgn val="ctr"/>
        <c:lblOffset val="100"/>
        <c:noMultiLvlLbl val="0"/>
      </c:catAx>
      <c:valAx>
        <c:axId val="152226048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140078080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Жанры!$AB$2:$AB$19</c:f>
              <c:strCache>
                <c:ptCount val="18"/>
                <c:pt idx="0">
                  <c:v>Периодические издания</c:v>
                </c:pt>
                <c:pt idx="1">
                  <c:v>Научная литература</c:v>
                </c:pt>
                <c:pt idx="2">
                  <c:v>Литература</c:v>
                </c:pt>
                <c:pt idx="3">
                  <c:v>Учебная литература для ВУЗов</c:v>
                </c:pt>
                <c:pt idx="4">
                  <c:v>Научные монографии</c:v>
                </c:pt>
                <c:pt idx="5">
                  <c:v>Публицистика</c:v>
                </c:pt>
                <c:pt idx="6">
                  <c:v>Официальные и исторические документы</c:v>
                </c:pt>
                <c:pt idx="7">
                  <c:v>Дневники, мемуары, письма</c:v>
                </c:pt>
                <c:pt idx="8">
                  <c:v>Профессиональная литература</c:v>
                </c:pt>
                <c:pt idx="9">
                  <c:v>Научно-популярная литература</c:v>
                </c:pt>
                <c:pt idx="10">
                  <c:v>Справочно-энциклопедическая литература</c:v>
                </c:pt>
                <c:pt idx="11">
                  <c:v>Религиозная литература</c:v>
                </c:pt>
                <c:pt idx="12">
                  <c:v>Научные работы</c:v>
                </c:pt>
                <c:pt idx="13">
                  <c:v>Методическая литература</c:v>
                </c:pt>
                <c:pt idx="14">
                  <c:v>Студенческие работы</c:v>
                </c:pt>
                <c:pt idx="15">
                  <c:v>Иллюстрированные издания</c:v>
                </c:pt>
                <c:pt idx="16">
                  <c:v>Школьная литература</c:v>
                </c:pt>
                <c:pt idx="17">
                  <c:v>Учебная литература для ССУЗов</c:v>
                </c:pt>
              </c:strCache>
            </c:strRef>
          </c:cat>
          <c:val>
            <c:numRef>
              <c:f>Жанры!$AC$2:$AC$19</c:f>
              <c:numCache>
                <c:formatCode>0.0%</c:formatCode>
                <c:ptCount val="18"/>
                <c:pt idx="0">
                  <c:v>0.212191134569574</c:v>
                </c:pt>
                <c:pt idx="1">
                  <c:v>0.12767527675276799</c:v>
                </c:pt>
                <c:pt idx="2">
                  <c:v>0.111</c:v>
                </c:pt>
                <c:pt idx="3">
                  <c:v>0.14099999999999999</c:v>
                </c:pt>
                <c:pt idx="4">
                  <c:v>9.1494231398010203E-2</c:v>
                </c:pt>
                <c:pt idx="5">
                  <c:v>5.6312765659302197E-2</c:v>
                </c:pt>
                <c:pt idx="6">
                  <c:v>3.6999999999999998E-2</c:v>
                </c:pt>
                <c:pt idx="7">
                  <c:v>3.2453640992106098E-2</c:v>
                </c:pt>
                <c:pt idx="8">
                  <c:v>3.03423793731608E-2</c:v>
                </c:pt>
                <c:pt idx="9">
                  <c:v>2.8586108645896599E-2</c:v>
                </c:pt>
                <c:pt idx="10">
                  <c:v>2.5680788453454201E-2</c:v>
                </c:pt>
                <c:pt idx="11">
                  <c:v>2.0925778878041899E-2</c:v>
                </c:pt>
                <c:pt idx="12">
                  <c:v>1.5358026997991501E-2</c:v>
                </c:pt>
                <c:pt idx="13">
                  <c:v>1.38446447755617E-2</c:v>
                </c:pt>
                <c:pt idx="14">
                  <c:v>1.33215003036106E-2</c:v>
                </c:pt>
                <c:pt idx="15">
                  <c:v>1.12756317436592E-2</c:v>
                </c:pt>
                <c:pt idx="16">
                  <c:v>8.0000000000000002E-3</c:v>
                </c:pt>
                <c:pt idx="17">
                  <c:v>6.0000000000000001E-3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Контент_разделы!$D$1</c:f>
              <c:strCache>
                <c:ptCount val="1"/>
                <c:pt idx="0">
                  <c:v>Кол-во книг раздела (не базовые)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Контент_разделы!$B$2:$B$24</c:f>
              <c:strCache>
                <c:ptCount val="23"/>
                <c:pt idx="0">
                  <c:v>УЧЕБНИКИ ДЛЯ ВУЗОВ</c:v>
                </c:pt>
                <c:pt idx="1">
                  <c:v>Литература</c:v>
                </c:pt>
                <c:pt idx="2">
                  <c:v>История</c:v>
                </c:pt>
                <c:pt idx="3">
                  <c:v>Естественные науки</c:v>
                </c:pt>
                <c:pt idx="4">
                  <c:v>Филологические науки</c:v>
                </c:pt>
                <c:pt idx="5">
                  <c:v>Правоведение</c:v>
                </c:pt>
                <c:pt idx="6">
                  <c:v>Экономика</c:v>
                </c:pt>
                <c:pt idx="7">
                  <c:v>Религия</c:v>
                </c:pt>
                <c:pt idx="8">
                  <c:v>Философия</c:v>
                </c:pt>
                <c:pt idx="9">
                  <c:v>Культурология</c:v>
                </c:pt>
                <c:pt idx="10">
                  <c:v>Педагогика</c:v>
                </c:pt>
                <c:pt idx="11">
                  <c:v>Техника</c:v>
                </c:pt>
                <c:pt idx="12">
                  <c:v>Учебники для ССУЗов и школы</c:v>
                </c:pt>
                <c:pt idx="13">
                  <c:v>Искусствоведение</c:v>
                </c:pt>
                <c:pt idx="14">
                  <c:v>Психология</c:v>
                </c:pt>
                <c:pt idx="15">
                  <c:v>Медицина</c:v>
                </c:pt>
                <c:pt idx="16">
                  <c:v>Литература на языке оригинала</c:v>
                </c:pt>
                <c:pt idx="17">
                  <c:v>Политология</c:v>
                </c:pt>
                <c:pt idx="18">
                  <c:v>Информационные технологии</c:v>
                </c:pt>
                <c:pt idx="19">
                  <c:v>Социология</c:v>
                </c:pt>
                <c:pt idx="20">
                  <c:v>Школьные хрестоматии по литературе</c:v>
                </c:pt>
                <c:pt idx="21">
                  <c:v>Физкультура и спорт</c:v>
                </c:pt>
                <c:pt idx="22">
                  <c:v>СМИ</c:v>
                </c:pt>
              </c:strCache>
            </c:strRef>
          </c:cat>
          <c:val>
            <c:numRef>
              <c:f>Контент_разделы!$D$2:$D$24</c:f>
              <c:numCache>
                <c:formatCode>General</c:formatCode>
                <c:ptCount val="23"/>
                <c:pt idx="0">
                  <c:v>3924</c:v>
                </c:pt>
                <c:pt idx="1">
                  <c:v>57</c:v>
                </c:pt>
                <c:pt idx="2">
                  <c:v>40</c:v>
                </c:pt>
                <c:pt idx="3">
                  <c:v>314</c:v>
                </c:pt>
                <c:pt idx="4">
                  <c:v>214</c:v>
                </c:pt>
                <c:pt idx="5">
                  <c:v>380</c:v>
                </c:pt>
                <c:pt idx="6">
                  <c:v>412</c:v>
                </c:pt>
                <c:pt idx="7">
                  <c:v>14</c:v>
                </c:pt>
                <c:pt idx="8">
                  <c:v>41</c:v>
                </c:pt>
                <c:pt idx="9">
                  <c:v>16</c:v>
                </c:pt>
                <c:pt idx="10">
                  <c:v>168</c:v>
                </c:pt>
                <c:pt idx="11">
                  <c:v>307</c:v>
                </c:pt>
                <c:pt idx="12">
                  <c:v>80</c:v>
                </c:pt>
                <c:pt idx="13">
                  <c:v>14</c:v>
                </c:pt>
                <c:pt idx="14">
                  <c:v>297</c:v>
                </c:pt>
                <c:pt idx="15">
                  <c:v>164</c:v>
                </c:pt>
                <c:pt idx="17">
                  <c:v>19</c:v>
                </c:pt>
                <c:pt idx="18">
                  <c:v>129</c:v>
                </c:pt>
                <c:pt idx="19">
                  <c:v>21</c:v>
                </c:pt>
                <c:pt idx="20">
                  <c:v>1</c:v>
                </c:pt>
                <c:pt idx="21">
                  <c:v>5</c:v>
                </c:pt>
                <c:pt idx="22">
                  <c:v>7</c:v>
                </c:pt>
              </c:numCache>
            </c:numRef>
          </c:val>
        </c:ser>
        <c:ser>
          <c:idx val="1"/>
          <c:order val="1"/>
          <c:tx>
            <c:strRef>
              <c:f>Контент_разделы!$E$1</c:f>
              <c:strCache>
                <c:ptCount val="1"/>
                <c:pt idx="0">
                  <c:v>Кол-во книг раздела (базовые)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Контент_разделы!$B$2:$B$24</c:f>
              <c:strCache>
                <c:ptCount val="23"/>
                <c:pt idx="0">
                  <c:v>УЧЕБНИКИ ДЛЯ ВУЗОВ</c:v>
                </c:pt>
                <c:pt idx="1">
                  <c:v>Литература</c:v>
                </c:pt>
                <c:pt idx="2">
                  <c:v>История</c:v>
                </c:pt>
                <c:pt idx="3">
                  <c:v>Естественные науки</c:v>
                </c:pt>
                <c:pt idx="4">
                  <c:v>Филологические науки</c:v>
                </c:pt>
                <c:pt idx="5">
                  <c:v>Правоведение</c:v>
                </c:pt>
                <c:pt idx="6">
                  <c:v>Экономика</c:v>
                </c:pt>
                <c:pt idx="7">
                  <c:v>Религия</c:v>
                </c:pt>
                <c:pt idx="8">
                  <c:v>Философия</c:v>
                </c:pt>
                <c:pt idx="9">
                  <c:v>Культурология</c:v>
                </c:pt>
                <c:pt idx="10">
                  <c:v>Педагогика</c:v>
                </c:pt>
                <c:pt idx="11">
                  <c:v>Техника</c:v>
                </c:pt>
                <c:pt idx="12">
                  <c:v>Учебники для ССУЗов и школы</c:v>
                </c:pt>
                <c:pt idx="13">
                  <c:v>Искусствоведение</c:v>
                </c:pt>
                <c:pt idx="14">
                  <c:v>Психология</c:v>
                </c:pt>
                <c:pt idx="15">
                  <c:v>Медицина</c:v>
                </c:pt>
                <c:pt idx="16">
                  <c:v>Литература на языке оригинала</c:v>
                </c:pt>
                <c:pt idx="17">
                  <c:v>Политология</c:v>
                </c:pt>
                <c:pt idx="18">
                  <c:v>Информационные технологии</c:v>
                </c:pt>
                <c:pt idx="19">
                  <c:v>Социология</c:v>
                </c:pt>
                <c:pt idx="20">
                  <c:v>Школьные хрестоматии по литературе</c:v>
                </c:pt>
                <c:pt idx="21">
                  <c:v>Физкультура и спорт</c:v>
                </c:pt>
                <c:pt idx="22">
                  <c:v>СМИ</c:v>
                </c:pt>
              </c:strCache>
            </c:strRef>
          </c:cat>
          <c:val>
            <c:numRef>
              <c:f>Контент_разделы!$E$2:$E$24</c:f>
              <c:numCache>
                <c:formatCode>General</c:formatCode>
                <c:ptCount val="23"/>
                <c:pt idx="0">
                  <c:v>16583</c:v>
                </c:pt>
                <c:pt idx="1">
                  <c:v>12871</c:v>
                </c:pt>
                <c:pt idx="2">
                  <c:v>9766</c:v>
                </c:pt>
                <c:pt idx="3">
                  <c:v>7097</c:v>
                </c:pt>
                <c:pt idx="4">
                  <c:v>4280</c:v>
                </c:pt>
                <c:pt idx="5">
                  <c:v>4102</c:v>
                </c:pt>
                <c:pt idx="6">
                  <c:v>4063</c:v>
                </c:pt>
                <c:pt idx="7">
                  <c:v>3983</c:v>
                </c:pt>
                <c:pt idx="8">
                  <c:v>3889</c:v>
                </c:pt>
                <c:pt idx="9">
                  <c:v>2846</c:v>
                </c:pt>
                <c:pt idx="10">
                  <c:v>2575</c:v>
                </c:pt>
                <c:pt idx="11">
                  <c:v>2234</c:v>
                </c:pt>
                <c:pt idx="12">
                  <c:v>2180</c:v>
                </c:pt>
                <c:pt idx="13">
                  <c:v>1643</c:v>
                </c:pt>
                <c:pt idx="14">
                  <c:v>1229</c:v>
                </c:pt>
                <c:pt idx="15">
                  <c:v>1215</c:v>
                </c:pt>
                <c:pt idx="16">
                  <c:v>996</c:v>
                </c:pt>
                <c:pt idx="17">
                  <c:v>844</c:v>
                </c:pt>
                <c:pt idx="18">
                  <c:v>666</c:v>
                </c:pt>
                <c:pt idx="19">
                  <c:v>686</c:v>
                </c:pt>
                <c:pt idx="20">
                  <c:v>465</c:v>
                </c:pt>
                <c:pt idx="21">
                  <c:v>196</c:v>
                </c:pt>
                <c:pt idx="22">
                  <c:v>114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283328"/>
        <c:axId val="134651200"/>
      </c:barChart>
      <c:catAx>
        <c:axId val="16528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651200"/>
        <c:crosses val="autoZero"/>
        <c:auto val="1"/>
        <c:lblAlgn val="ctr"/>
        <c:lblOffset val="100"/>
        <c:noMultiLvlLbl val="0"/>
      </c:catAx>
      <c:valAx>
        <c:axId val="13465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5283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Дисциплины (разделы)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Контент_разделы!$S$2:$S$22</c:f>
              <c:strCache>
                <c:ptCount val="21"/>
                <c:pt idx="0">
                  <c:v>Экономика и управление</c:v>
                </c:pt>
                <c:pt idx="1">
                  <c:v>Правоведение</c:v>
                </c:pt>
                <c:pt idx="2">
                  <c:v>Педагогика</c:v>
                </c:pt>
                <c:pt idx="3">
                  <c:v>Психология</c:v>
                </c:pt>
                <c:pt idx="4">
                  <c:v>Информационные технологии</c:v>
                </c:pt>
                <c:pt idx="5">
                  <c:v>Философия</c:v>
                </c:pt>
                <c:pt idx="6">
                  <c:v>Социология</c:v>
                </c:pt>
                <c:pt idx="7">
                  <c:v>Языкознание</c:v>
                </c:pt>
                <c:pt idx="8">
                  <c:v>Медицина</c:v>
                </c:pt>
                <c:pt idx="9">
                  <c:v>История</c:v>
                </c:pt>
                <c:pt idx="10">
                  <c:v>Политология</c:v>
                </c:pt>
                <c:pt idx="11">
                  <c:v>Физическая культура и спорт</c:v>
                </c:pt>
                <c:pt idx="12">
                  <c:v>Математика</c:v>
                </c:pt>
                <c:pt idx="13">
                  <c:v>Культурология</c:v>
                </c:pt>
                <c:pt idx="14">
                  <c:v>Биология</c:v>
                </c:pt>
                <c:pt idx="15">
                  <c:v>Искусствоведение</c:v>
                </c:pt>
                <c:pt idx="16">
                  <c:v>Физика </c:v>
                </c:pt>
                <c:pt idx="17">
                  <c:v>Реклама</c:v>
                </c:pt>
                <c:pt idx="18">
                  <c:v>Туризм</c:v>
                </c:pt>
                <c:pt idx="19">
                  <c:v>Транспорт</c:v>
                </c:pt>
                <c:pt idx="20">
                  <c:v>Религия</c:v>
                </c:pt>
              </c:strCache>
            </c:strRef>
          </c:cat>
          <c:val>
            <c:numRef>
              <c:f>Контент_разделы!$T$2:$T$22</c:f>
              <c:numCache>
                <c:formatCode>General</c:formatCode>
                <c:ptCount val="21"/>
                <c:pt idx="0">
                  <c:v>20938900</c:v>
                </c:pt>
                <c:pt idx="1">
                  <c:v>6586356</c:v>
                </c:pt>
                <c:pt idx="2">
                  <c:v>2862767</c:v>
                </c:pt>
                <c:pt idx="3">
                  <c:v>2754714</c:v>
                </c:pt>
                <c:pt idx="4">
                  <c:v>1900381</c:v>
                </c:pt>
                <c:pt idx="5">
                  <c:v>1061598</c:v>
                </c:pt>
                <c:pt idx="6">
                  <c:v>877830</c:v>
                </c:pt>
                <c:pt idx="7">
                  <c:v>2614189</c:v>
                </c:pt>
                <c:pt idx="8">
                  <c:v>677597</c:v>
                </c:pt>
                <c:pt idx="9">
                  <c:v>1308307</c:v>
                </c:pt>
                <c:pt idx="10">
                  <c:v>626733</c:v>
                </c:pt>
                <c:pt idx="11">
                  <c:v>467682</c:v>
                </c:pt>
                <c:pt idx="12">
                  <c:v>440589</c:v>
                </c:pt>
                <c:pt idx="13">
                  <c:v>440481</c:v>
                </c:pt>
                <c:pt idx="14">
                  <c:v>276208</c:v>
                </c:pt>
                <c:pt idx="15">
                  <c:v>247316</c:v>
                </c:pt>
                <c:pt idx="16">
                  <c:v>226189</c:v>
                </c:pt>
                <c:pt idx="17">
                  <c:v>213108</c:v>
                </c:pt>
                <c:pt idx="18">
                  <c:v>210020</c:v>
                </c:pt>
                <c:pt idx="19">
                  <c:v>208873</c:v>
                </c:pt>
                <c:pt idx="20">
                  <c:v>144038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285376"/>
        <c:axId val="152200320"/>
      </c:barChart>
      <c:catAx>
        <c:axId val="16528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200320"/>
        <c:crosses val="autoZero"/>
        <c:auto val="1"/>
        <c:lblAlgn val="ctr"/>
        <c:lblOffset val="100"/>
        <c:noMultiLvlLbl val="0"/>
      </c:catAx>
      <c:valAx>
        <c:axId val="152200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528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Контент_УГСН!$C$2</c:f>
              <c:strCache>
                <c:ptCount val="1"/>
                <c:pt idx="0">
                  <c:v>Базовая часть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Контент_УГСН!$B$3:$B$37</c:f>
              <c:strCache>
                <c:ptCount val="35"/>
                <c:pt idx="0">
                  <c:v>      38.00.00 Экономика и управление</c:v>
                </c:pt>
                <c:pt idx="1">
                  <c:v>      40.00.00 Юриспруденция</c:v>
                </c:pt>
                <c:pt idx="2">
                  <c:v>      45.00.00 Языкознание и литературоведение</c:v>
                </c:pt>
                <c:pt idx="3">
                  <c:v>      44.00.00 Образование и педагогические науки</c:v>
                </c:pt>
                <c:pt idx="4">
                  <c:v>      09.00.00 Информатика и вычислительная техника</c:v>
                </c:pt>
                <c:pt idx="5">
                  <c:v>      1.00.00 Математика и механика</c:v>
                </c:pt>
                <c:pt idx="6">
                  <c:v>      37.00.00 Психологические науки</c:v>
                </c:pt>
                <c:pt idx="7">
                  <c:v>      15.00.00 Машиностроение</c:v>
                </c:pt>
                <c:pt idx="8">
                  <c:v>      13.00.00 Электро- и теплоэнергетика</c:v>
                </c:pt>
                <c:pt idx="9">
                  <c:v>      08.00.00 Техника и технологии строительства</c:v>
                </c:pt>
                <c:pt idx="10">
                  <c:v>      03.00.00 Физика и астрономия</c:v>
                </c:pt>
                <c:pt idx="11">
                  <c:v>      49.00.00 Физическая культура и спорт</c:v>
                </c:pt>
                <c:pt idx="12">
                  <c:v>      51.00.00 Культуроведение и социокультурные проекты</c:v>
                </c:pt>
                <c:pt idx="13">
                  <c:v>      35.00.00 Сельское, лесное и рыбное хозяйство</c:v>
                </c:pt>
                <c:pt idx="14">
                  <c:v>      04.00.00 Химия</c:v>
                </c:pt>
                <c:pt idx="15">
                  <c:v>      47.00.00 Философия, этика и религиоведение</c:v>
                </c:pt>
                <c:pt idx="16">
                  <c:v>      27.00.00 Управление в технических системах</c:v>
                </c:pt>
                <c:pt idx="17">
                  <c:v>      02.00.00 Компьютерные и информационные науки</c:v>
                </c:pt>
                <c:pt idx="18">
                  <c:v>      39.00.00 Социология и социальная работа</c:v>
                </c:pt>
                <c:pt idx="19">
                  <c:v>      11.00.00 Электроника, радиотехника и системы связи</c:v>
                </c:pt>
                <c:pt idx="20">
                  <c:v>      18.00.00 Химические технологии</c:v>
                </c:pt>
                <c:pt idx="21">
                  <c:v>      06.00.00 Биологические науки</c:v>
                </c:pt>
                <c:pt idx="22">
                  <c:v>      05.00.00 Науки о Земле</c:v>
                </c:pt>
                <c:pt idx="23">
                  <c:v>      46.00.00 История и археология</c:v>
                </c:pt>
                <c:pt idx="24">
                  <c:v>      41.00.00 Политические науки и регионоведение</c:v>
                </c:pt>
                <c:pt idx="25">
                  <c:v>      53.00.00 Музыкальное искусство</c:v>
                </c:pt>
                <c:pt idx="26">
                  <c:v>      19.00.00 Промышленная экология и биотехнологии</c:v>
                </c:pt>
                <c:pt idx="27">
                  <c:v>      42.00.00 Средства массовой информации и информационно-библиотечное дело</c:v>
                </c:pt>
                <c:pt idx="28">
                  <c:v>      43.00.00 Сервис и туризм</c:v>
                </c:pt>
                <c:pt idx="29">
                  <c:v>      21.00.00 Прикладная геология, горное дело, нефтегазовое дело и геодезия</c:v>
                </c:pt>
                <c:pt idx="30">
                  <c:v>      31.00.00 Клиническая медицина</c:v>
                </c:pt>
                <c:pt idx="31">
                  <c:v>      07.00.00 Архитектура</c:v>
                </c:pt>
                <c:pt idx="32">
                  <c:v>      23.00.00 Техника и технологии наземного транспорта</c:v>
                </c:pt>
                <c:pt idx="33">
                  <c:v>      20.00.00 Техносферная безопасность и природообустройство</c:v>
                </c:pt>
                <c:pt idx="34">
                  <c:v>      22.00.00 Технологии материалов</c:v>
                </c:pt>
              </c:strCache>
            </c:strRef>
          </c:cat>
          <c:val>
            <c:numRef>
              <c:f>Контент_УГСН!$C$3:$C$37</c:f>
              <c:numCache>
                <c:formatCode>General</c:formatCode>
                <c:ptCount val="35"/>
                <c:pt idx="0">
                  <c:v>2352</c:v>
                </c:pt>
                <c:pt idx="1">
                  <c:v>992</c:v>
                </c:pt>
                <c:pt idx="2">
                  <c:v>716</c:v>
                </c:pt>
                <c:pt idx="3">
                  <c:v>676</c:v>
                </c:pt>
                <c:pt idx="4">
                  <c:v>522</c:v>
                </c:pt>
                <c:pt idx="5">
                  <c:v>418</c:v>
                </c:pt>
                <c:pt idx="6">
                  <c:v>397</c:v>
                </c:pt>
                <c:pt idx="7">
                  <c:v>331</c:v>
                </c:pt>
                <c:pt idx="8">
                  <c:v>317</c:v>
                </c:pt>
                <c:pt idx="9">
                  <c:v>309</c:v>
                </c:pt>
                <c:pt idx="10">
                  <c:v>308</c:v>
                </c:pt>
                <c:pt idx="11">
                  <c:v>289</c:v>
                </c:pt>
                <c:pt idx="12">
                  <c:v>286</c:v>
                </c:pt>
                <c:pt idx="13">
                  <c:v>284</c:v>
                </c:pt>
                <c:pt idx="14">
                  <c:v>264</c:v>
                </c:pt>
                <c:pt idx="15">
                  <c:v>252</c:v>
                </c:pt>
                <c:pt idx="16">
                  <c:v>250</c:v>
                </c:pt>
                <c:pt idx="17">
                  <c:v>241</c:v>
                </c:pt>
                <c:pt idx="18">
                  <c:v>239</c:v>
                </c:pt>
                <c:pt idx="19">
                  <c:v>222</c:v>
                </c:pt>
                <c:pt idx="20">
                  <c:v>219</c:v>
                </c:pt>
                <c:pt idx="21">
                  <c:v>218</c:v>
                </c:pt>
                <c:pt idx="22">
                  <c:v>214</c:v>
                </c:pt>
                <c:pt idx="23">
                  <c:v>213</c:v>
                </c:pt>
                <c:pt idx="24">
                  <c:v>204</c:v>
                </c:pt>
                <c:pt idx="25">
                  <c:v>185</c:v>
                </c:pt>
                <c:pt idx="26">
                  <c:v>175</c:v>
                </c:pt>
                <c:pt idx="27">
                  <c:v>165</c:v>
                </c:pt>
                <c:pt idx="28">
                  <c:v>164</c:v>
                </c:pt>
                <c:pt idx="29">
                  <c:v>155</c:v>
                </c:pt>
                <c:pt idx="30">
                  <c:v>154</c:v>
                </c:pt>
                <c:pt idx="31">
                  <c:v>137</c:v>
                </c:pt>
                <c:pt idx="32">
                  <c:v>126</c:v>
                </c:pt>
                <c:pt idx="33">
                  <c:v>125</c:v>
                </c:pt>
                <c:pt idx="34">
                  <c:v>114</c:v>
                </c:pt>
              </c:numCache>
            </c:numRef>
          </c:val>
        </c:ser>
        <c:ser>
          <c:idx val="1"/>
          <c:order val="1"/>
          <c:tx>
            <c:strRef>
              <c:f>Контент_УГСН!$D$2</c:f>
              <c:strCache>
                <c:ptCount val="1"/>
                <c:pt idx="0">
                  <c:v>Издательские коллекции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Контент_УГСН!$B$3:$B$37</c:f>
              <c:strCache>
                <c:ptCount val="35"/>
                <c:pt idx="0">
                  <c:v>      38.00.00 Экономика и управление</c:v>
                </c:pt>
                <c:pt idx="1">
                  <c:v>      40.00.00 Юриспруденция</c:v>
                </c:pt>
                <c:pt idx="2">
                  <c:v>      45.00.00 Языкознание и литературоведение</c:v>
                </c:pt>
                <c:pt idx="3">
                  <c:v>      44.00.00 Образование и педагогические науки</c:v>
                </c:pt>
                <c:pt idx="4">
                  <c:v>      09.00.00 Информатика и вычислительная техника</c:v>
                </c:pt>
                <c:pt idx="5">
                  <c:v>      1.00.00 Математика и механика</c:v>
                </c:pt>
                <c:pt idx="6">
                  <c:v>      37.00.00 Психологические науки</c:v>
                </c:pt>
                <c:pt idx="7">
                  <c:v>      15.00.00 Машиностроение</c:v>
                </c:pt>
                <c:pt idx="8">
                  <c:v>      13.00.00 Электро- и теплоэнергетика</c:v>
                </c:pt>
                <c:pt idx="9">
                  <c:v>      08.00.00 Техника и технологии строительства</c:v>
                </c:pt>
                <c:pt idx="10">
                  <c:v>      03.00.00 Физика и астрономия</c:v>
                </c:pt>
                <c:pt idx="11">
                  <c:v>      49.00.00 Физическая культура и спорт</c:v>
                </c:pt>
                <c:pt idx="12">
                  <c:v>      51.00.00 Культуроведение и социокультурные проекты</c:v>
                </c:pt>
                <c:pt idx="13">
                  <c:v>      35.00.00 Сельское, лесное и рыбное хозяйство</c:v>
                </c:pt>
                <c:pt idx="14">
                  <c:v>      04.00.00 Химия</c:v>
                </c:pt>
                <c:pt idx="15">
                  <c:v>      47.00.00 Философия, этика и религиоведение</c:v>
                </c:pt>
                <c:pt idx="16">
                  <c:v>      27.00.00 Управление в технических системах</c:v>
                </c:pt>
                <c:pt idx="17">
                  <c:v>      02.00.00 Компьютерные и информационные науки</c:v>
                </c:pt>
                <c:pt idx="18">
                  <c:v>      39.00.00 Социология и социальная работа</c:v>
                </c:pt>
                <c:pt idx="19">
                  <c:v>      11.00.00 Электроника, радиотехника и системы связи</c:v>
                </c:pt>
                <c:pt idx="20">
                  <c:v>      18.00.00 Химические технологии</c:v>
                </c:pt>
                <c:pt idx="21">
                  <c:v>      06.00.00 Биологические науки</c:v>
                </c:pt>
                <c:pt idx="22">
                  <c:v>      05.00.00 Науки о Земле</c:v>
                </c:pt>
                <c:pt idx="23">
                  <c:v>      46.00.00 История и археология</c:v>
                </c:pt>
                <c:pt idx="24">
                  <c:v>      41.00.00 Политические науки и регионоведение</c:v>
                </c:pt>
                <c:pt idx="25">
                  <c:v>      53.00.00 Музыкальное искусство</c:v>
                </c:pt>
                <c:pt idx="26">
                  <c:v>      19.00.00 Промышленная экология и биотехнологии</c:v>
                </c:pt>
                <c:pt idx="27">
                  <c:v>      42.00.00 Средства массовой информации и информационно-библиотечное дело</c:v>
                </c:pt>
                <c:pt idx="28">
                  <c:v>      43.00.00 Сервис и туризм</c:v>
                </c:pt>
                <c:pt idx="29">
                  <c:v>      21.00.00 Прикладная геология, горное дело, нефтегазовое дело и геодезия</c:v>
                </c:pt>
                <c:pt idx="30">
                  <c:v>      31.00.00 Клиническая медицина</c:v>
                </c:pt>
                <c:pt idx="31">
                  <c:v>      07.00.00 Архитектура</c:v>
                </c:pt>
                <c:pt idx="32">
                  <c:v>      23.00.00 Техника и технологии наземного транспорта</c:v>
                </c:pt>
                <c:pt idx="33">
                  <c:v>      20.00.00 Техносферная безопасность и природообустройство</c:v>
                </c:pt>
                <c:pt idx="34">
                  <c:v>      22.00.00 Технологии материалов</c:v>
                </c:pt>
              </c:strCache>
            </c:strRef>
          </c:cat>
          <c:val>
            <c:numRef>
              <c:f>Контент_УГСН!$D$3:$D$37</c:f>
              <c:numCache>
                <c:formatCode>General</c:formatCode>
                <c:ptCount val="35"/>
                <c:pt idx="0">
                  <c:v>622</c:v>
                </c:pt>
                <c:pt idx="1">
                  <c:v>444</c:v>
                </c:pt>
                <c:pt idx="2">
                  <c:v>531</c:v>
                </c:pt>
                <c:pt idx="3">
                  <c:v>131</c:v>
                </c:pt>
                <c:pt idx="4">
                  <c:v>138</c:v>
                </c:pt>
                <c:pt idx="5">
                  <c:v>152</c:v>
                </c:pt>
                <c:pt idx="6">
                  <c:v>109</c:v>
                </c:pt>
                <c:pt idx="7">
                  <c:v>207</c:v>
                </c:pt>
                <c:pt idx="8">
                  <c:v>88</c:v>
                </c:pt>
                <c:pt idx="9">
                  <c:v>313</c:v>
                </c:pt>
                <c:pt idx="10">
                  <c:v>144</c:v>
                </c:pt>
                <c:pt idx="11">
                  <c:v>36</c:v>
                </c:pt>
                <c:pt idx="12">
                  <c:v>38</c:v>
                </c:pt>
                <c:pt idx="13">
                  <c:v>24</c:v>
                </c:pt>
                <c:pt idx="14">
                  <c:v>64</c:v>
                </c:pt>
                <c:pt idx="15">
                  <c:v>56</c:v>
                </c:pt>
                <c:pt idx="16">
                  <c:v>40</c:v>
                </c:pt>
                <c:pt idx="17">
                  <c:v>48</c:v>
                </c:pt>
                <c:pt idx="18">
                  <c:v>66</c:v>
                </c:pt>
                <c:pt idx="19">
                  <c:v>108</c:v>
                </c:pt>
                <c:pt idx="20">
                  <c:v>5</c:v>
                </c:pt>
                <c:pt idx="21">
                  <c:v>39</c:v>
                </c:pt>
                <c:pt idx="22">
                  <c:v>26</c:v>
                </c:pt>
                <c:pt idx="23">
                  <c:v>49</c:v>
                </c:pt>
                <c:pt idx="24">
                  <c:v>50</c:v>
                </c:pt>
                <c:pt idx="25">
                  <c:v>2</c:v>
                </c:pt>
                <c:pt idx="26">
                  <c:v>61</c:v>
                </c:pt>
                <c:pt idx="27">
                  <c:v>55</c:v>
                </c:pt>
                <c:pt idx="28">
                  <c:v>67</c:v>
                </c:pt>
                <c:pt idx="29">
                  <c:v>161</c:v>
                </c:pt>
                <c:pt idx="30">
                  <c:v>15</c:v>
                </c:pt>
                <c:pt idx="31">
                  <c:v>39</c:v>
                </c:pt>
                <c:pt idx="32">
                  <c:v>30</c:v>
                </c:pt>
                <c:pt idx="33">
                  <c:v>34</c:v>
                </c:pt>
                <c:pt idx="34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7694208"/>
        <c:axId val="152203776"/>
      </c:barChart>
      <c:catAx>
        <c:axId val="17769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203776"/>
        <c:crosses val="autoZero"/>
        <c:auto val="0"/>
        <c:lblAlgn val="ctr"/>
        <c:lblOffset val="100"/>
        <c:noMultiLvlLbl val="0"/>
      </c:catAx>
      <c:valAx>
        <c:axId val="152203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694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4E75BE-A255-6A4C-A81B-578E307FF40F}" type="doc">
      <dgm:prSet loTypeId="urn:microsoft.com/office/officeart/2005/8/layout/vList3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12BCBEE-01A7-B44F-8A05-094B473DBB7A}">
      <dgm:prSet phldrT="[Текст]"/>
      <dgm:spPr/>
      <dgm:t>
        <a:bodyPr/>
        <a:lstStyle/>
        <a:p>
          <a:r>
            <a:rPr lang="ru-RU" dirty="0" smtClean="0"/>
            <a:t>Учебники и монографии</a:t>
          </a:r>
          <a:endParaRPr lang="ru-RU" dirty="0"/>
        </a:p>
      </dgm:t>
    </dgm:pt>
    <dgm:pt modelId="{58FE1E23-19E9-E545-BB03-4CE14537D3DB}" type="parTrans" cxnId="{1869F89E-E9C1-1741-8B38-0076409787F8}">
      <dgm:prSet/>
      <dgm:spPr/>
      <dgm:t>
        <a:bodyPr/>
        <a:lstStyle/>
        <a:p>
          <a:endParaRPr lang="ru-RU"/>
        </a:p>
      </dgm:t>
    </dgm:pt>
    <dgm:pt modelId="{1FEA9613-CFE2-4948-9C73-E49F40D69F39}" type="sibTrans" cxnId="{1869F89E-E9C1-1741-8B38-0076409787F8}">
      <dgm:prSet/>
      <dgm:spPr/>
      <dgm:t>
        <a:bodyPr/>
        <a:lstStyle/>
        <a:p>
          <a:endParaRPr lang="ru-RU"/>
        </a:p>
      </dgm:t>
    </dgm:pt>
    <dgm:pt modelId="{A0298BEA-65DC-C84A-8905-700336AB830B}">
      <dgm:prSet phldrT="[Текст]"/>
      <dgm:spPr/>
      <dgm:t>
        <a:bodyPr/>
        <a:lstStyle/>
        <a:p>
          <a:r>
            <a:rPr lang="ru-RU" dirty="0" smtClean="0"/>
            <a:t>Научная литература</a:t>
          </a:r>
          <a:endParaRPr lang="ru-RU" dirty="0"/>
        </a:p>
      </dgm:t>
    </dgm:pt>
    <dgm:pt modelId="{28A46B90-F2FE-9E4B-BE28-F170A72E116D}" type="parTrans" cxnId="{5C57F272-9C2C-7B48-A6CC-7F4D8D352318}">
      <dgm:prSet/>
      <dgm:spPr/>
      <dgm:t>
        <a:bodyPr/>
        <a:lstStyle/>
        <a:p>
          <a:endParaRPr lang="ru-RU"/>
        </a:p>
      </dgm:t>
    </dgm:pt>
    <dgm:pt modelId="{6F54DE68-6CCA-6448-AAC7-84C5612FA69A}" type="sibTrans" cxnId="{5C57F272-9C2C-7B48-A6CC-7F4D8D352318}">
      <dgm:prSet/>
      <dgm:spPr/>
      <dgm:t>
        <a:bodyPr/>
        <a:lstStyle/>
        <a:p>
          <a:endParaRPr lang="ru-RU"/>
        </a:p>
      </dgm:t>
    </dgm:pt>
    <dgm:pt modelId="{A6AB8D07-597B-F94D-AD60-B706FD474C06}">
      <dgm:prSet phldrT="[Текст]"/>
      <dgm:spPr/>
      <dgm:t>
        <a:bodyPr/>
        <a:lstStyle/>
        <a:p>
          <a:r>
            <a:rPr lang="ru-RU" dirty="0" smtClean="0"/>
            <a:t>Оригиналы и первоисточники</a:t>
          </a:r>
          <a:endParaRPr lang="ru-RU" dirty="0"/>
        </a:p>
      </dgm:t>
    </dgm:pt>
    <dgm:pt modelId="{B9D97754-B485-FB47-A989-D3B4BA5B2D93}" type="parTrans" cxnId="{589F75E9-A6A2-D443-9713-43BD81D96CC6}">
      <dgm:prSet/>
      <dgm:spPr/>
      <dgm:t>
        <a:bodyPr/>
        <a:lstStyle/>
        <a:p>
          <a:endParaRPr lang="ru-RU"/>
        </a:p>
      </dgm:t>
    </dgm:pt>
    <dgm:pt modelId="{EA38099F-14B7-4A49-926F-3739C9DE980D}" type="sibTrans" cxnId="{589F75E9-A6A2-D443-9713-43BD81D96CC6}">
      <dgm:prSet/>
      <dgm:spPr/>
      <dgm:t>
        <a:bodyPr/>
        <a:lstStyle/>
        <a:p>
          <a:endParaRPr lang="ru-RU"/>
        </a:p>
      </dgm:t>
    </dgm:pt>
    <dgm:pt modelId="{58DAF185-EBC4-1F45-8985-349A4DF7B7D1}">
      <dgm:prSet/>
      <dgm:spPr/>
      <dgm:t>
        <a:bodyPr/>
        <a:lstStyle/>
        <a:p>
          <a:r>
            <a:rPr lang="ru-RU" dirty="0" smtClean="0"/>
            <a:t>Периодика-</a:t>
          </a:r>
          <a:r>
            <a:rPr lang="en-US" dirty="0" smtClean="0"/>
            <a:t>BEST</a:t>
          </a:r>
          <a:endParaRPr lang="ru-RU" dirty="0"/>
        </a:p>
      </dgm:t>
    </dgm:pt>
    <dgm:pt modelId="{616BFBCF-364B-5C43-838B-4F3B5747A008}" type="parTrans" cxnId="{48AABAB9-E553-134F-A5F9-3DCE5103A740}">
      <dgm:prSet/>
      <dgm:spPr/>
      <dgm:t>
        <a:bodyPr/>
        <a:lstStyle/>
        <a:p>
          <a:endParaRPr lang="ru-RU"/>
        </a:p>
      </dgm:t>
    </dgm:pt>
    <dgm:pt modelId="{13F355BC-83C0-0C48-B394-C6091E7B8FD3}" type="sibTrans" cxnId="{48AABAB9-E553-134F-A5F9-3DCE5103A740}">
      <dgm:prSet/>
      <dgm:spPr/>
      <dgm:t>
        <a:bodyPr/>
        <a:lstStyle/>
        <a:p>
          <a:endParaRPr lang="ru-RU"/>
        </a:p>
      </dgm:t>
    </dgm:pt>
    <dgm:pt modelId="{1DF04301-49E7-AA4A-A727-D2F876346D27}">
      <dgm:prSet/>
      <dgm:spPr/>
      <dgm:t>
        <a:bodyPr/>
        <a:lstStyle/>
        <a:p>
          <a:r>
            <a:rPr lang="ru-RU" dirty="0" smtClean="0"/>
            <a:t>Собственные издания </a:t>
          </a:r>
          <a:r>
            <a:rPr lang="ru-RU" dirty="0" err="1" smtClean="0"/>
            <a:t>Директ</a:t>
          </a:r>
          <a:r>
            <a:rPr lang="ru-RU" dirty="0" smtClean="0"/>
            <a:t>-Медиа</a:t>
          </a:r>
          <a:endParaRPr lang="ru-RU" dirty="0"/>
        </a:p>
      </dgm:t>
    </dgm:pt>
    <dgm:pt modelId="{63B9A1E6-E153-E646-B9C4-3A5F0F522807}" type="parTrans" cxnId="{F44AF1B9-D1D9-5E46-8A50-CC417DB2914C}">
      <dgm:prSet/>
      <dgm:spPr/>
      <dgm:t>
        <a:bodyPr/>
        <a:lstStyle/>
        <a:p>
          <a:endParaRPr lang="ru-RU"/>
        </a:p>
      </dgm:t>
    </dgm:pt>
    <dgm:pt modelId="{00B3ECDF-9552-3242-9395-E1D2F3C95F3A}" type="sibTrans" cxnId="{F44AF1B9-D1D9-5E46-8A50-CC417DB2914C}">
      <dgm:prSet/>
      <dgm:spPr/>
      <dgm:t>
        <a:bodyPr/>
        <a:lstStyle/>
        <a:p>
          <a:endParaRPr lang="ru-RU"/>
        </a:p>
      </dgm:t>
    </dgm:pt>
    <dgm:pt modelId="{BC2E326E-A099-D949-BE3C-24D8453BE74F}">
      <dgm:prSet/>
      <dgm:spPr/>
      <dgm:t>
        <a:bodyPr/>
        <a:lstStyle/>
        <a:p>
          <a:r>
            <a:rPr lang="ru-RU" dirty="0" smtClean="0"/>
            <a:t>Коллекционная научная классика</a:t>
          </a:r>
          <a:endParaRPr lang="ru-RU" dirty="0"/>
        </a:p>
      </dgm:t>
    </dgm:pt>
    <dgm:pt modelId="{87D959D8-A604-7C43-A090-1C9993C0B6AB}" type="parTrans" cxnId="{CAE6BE93-AC0A-0541-84E3-EEC594CE5E98}">
      <dgm:prSet/>
      <dgm:spPr/>
      <dgm:t>
        <a:bodyPr/>
        <a:lstStyle/>
        <a:p>
          <a:endParaRPr lang="ru-RU"/>
        </a:p>
      </dgm:t>
    </dgm:pt>
    <dgm:pt modelId="{8B550D6A-4752-384E-B20F-8AB0A1368B3A}" type="sibTrans" cxnId="{CAE6BE93-AC0A-0541-84E3-EEC594CE5E98}">
      <dgm:prSet/>
      <dgm:spPr/>
      <dgm:t>
        <a:bodyPr/>
        <a:lstStyle/>
        <a:p>
          <a:endParaRPr lang="ru-RU"/>
        </a:p>
      </dgm:t>
    </dgm:pt>
    <dgm:pt modelId="{2CD1CE26-E05E-9248-89C6-280AE3C54873}">
      <dgm:prSet/>
      <dgm:spPr/>
      <dgm:t>
        <a:bodyPr/>
        <a:lstStyle/>
        <a:p>
          <a:r>
            <a:rPr lang="ru-RU" dirty="0" smtClean="0"/>
            <a:t>Студенческие работы</a:t>
          </a:r>
          <a:endParaRPr lang="ru-RU" dirty="0"/>
        </a:p>
      </dgm:t>
    </dgm:pt>
    <dgm:pt modelId="{20F54D7B-7D2E-104E-ACB5-E73A73808674}" type="parTrans" cxnId="{0B4B45F1-8679-C449-8248-7023F0BC4BBA}">
      <dgm:prSet/>
      <dgm:spPr/>
      <dgm:t>
        <a:bodyPr/>
        <a:lstStyle/>
        <a:p>
          <a:endParaRPr lang="ru-RU"/>
        </a:p>
      </dgm:t>
    </dgm:pt>
    <dgm:pt modelId="{40914B0E-08B8-E641-9D2E-86F6B63E1959}" type="sibTrans" cxnId="{0B4B45F1-8679-C449-8248-7023F0BC4BBA}">
      <dgm:prSet/>
      <dgm:spPr/>
      <dgm:t>
        <a:bodyPr/>
        <a:lstStyle/>
        <a:p>
          <a:endParaRPr lang="ru-RU"/>
        </a:p>
      </dgm:t>
    </dgm:pt>
    <dgm:pt modelId="{0C394FCC-1008-DF47-B768-C313F142E7F7}">
      <dgm:prSet/>
      <dgm:spPr/>
      <dgm:t>
        <a:bodyPr/>
        <a:lstStyle/>
        <a:p>
          <a:r>
            <a:rPr lang="ru-RU" dirty="0" smtClean="0"/>
            <a:t>Мультимедийные </a:t>
          </a:r>
          <a:r>
            <a:rPr lang="ru-RU" dirty="0" err="1" smtClean="0"/>
            <a:t>допматериалы</a:t>
          </a:r>
          <a:endParaRPr lang="ru-RU" dirty="0"/>
        </a:p>
      </dgm:t>
    </dgm:pt>
    <dgm:pt modelId="{3954CE1C-4879-9543-B164-E1EB6A46E66B}" type="parTrans" cxnId="{B55051A4-BC39-924C-9151-A3A2F967DAF6}">
      <dgm:prSet/>
      <dgm:spPr/>
      <dgm:t>
        <a:bodyPr/>
        <a:lstStyle/>
        <a:p>
          <a:endParaRPr lang="ru-RU"/>
        </a:p>
      </dgm:t>
    </dgm:pt>
    <dgm:pt modelId="{9FDBA024-D594-6F4C-AA3E-04E76CB8FAFC}" type="sibTrans" cxnId="{B55051A4-BC39-924C-9151-A3A2F967DAF6}">
      <dgm:prSet/>
      <dgm:spPr/>
      <dgm:t>
        <a:bodyPr/>
        <a:lstStyle/>
        <a:p>
          <a:endParaRPr lang="ru-RU"/>
        </a:p>
      </dgm:t>
    </dgm:pt>
    <dgm:pt modelId="{CFCA6111-621D-CF49-BE7E-A0AA0192BBF7}">
      <dgm:prSet phldrT="[Текст]"/>
      <dgm:spPr/>
      <dgm:t>
        <a:bodyPr/>
        <a:lstStyle/>
        <a:p>
          <a:r>
            <a:rPr lang="ru-RU" dirty="0" smtClean="0"/>
            <a:t>Эксклюзивные издательства</a:t>
          </a:r>
          <a:endParaRPr lang="ru-RU" dirty="0"/>
        </a:p>
      </dgm:t>
    </dgm:pt>
    <dgm:pt modelId="{7C851455-EC17-B146-AF83-6CB4E11C7EA1}" type="parTrans" cxnId="{7F8CF3B0-549B-4248-A4A2-C282F278C1BE}">
      <dgm:prSet/>
      <dgm:spPr/>
      <dgm:t>
        <a:bodyPr/>
        <a:lstStyle/>
        <a:p>
          <a:endParaRPr lang="ru-RU"/>
        </a:p>
      </dgm:t>
    </dgm:pt>
    <dgm:pt modelId="{5E26AFB0-824C-4041-9B3F-35031D9D0001}" type="sibTrans" cxnId="{7F8CF3B0-549B-4248-A4A2-C282F278C1BE}">
      <dgm:prSet/>
      <dgm:spPr/>
      <dgm:t>
        <a:bodyPr/>
        <a:lstStyle/>
        <a:p>
          <a:endParaRPr lang="ru-RU"/>
        </a:p>
      </dgm:t>
    </dgm:pt>
    <dgm:pt modelId="{8FC9CE69-7C89-7343-957F-A60081EB4CE5}" type="pres">
      <dgm:prSet presAssocID="{814E75BE-A255-6A4C-A81B-578E307FF40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493E30-78C2-4D45-8BED-9C6D3AE23954}" type="pres">
      <dgm:prSet presAssocID="{312BCBEE-01A7-B44F-8A05-094B473DBB7A}" presName="composite" presStyleCnt="0"/>
      <dgm:spPr/>
      <dgm:t>
        <a:bodyPr/>
        <a:lstStyle/>
        <a:p>
          <a:endParaRPr lang="ru-RU"/>
        </a:p>
      </dgm:t>
    </dgm:pt>
    <dgm:pt modelId="{F6F12E18-FD36-4A44-9D18-89B553512380}" type="pres">
      <dgm:prSet presAssocID="{312BCBEE-01A7-B44F-8A05-094B473DBB7A}" presName="imgShp" presStyleLbl="fgImgPlac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/>
        </a:p>
      </dgm:t>
    </dgm:pt>
    <dgm:pt modelId="{D3C79E14-1913-C84A-BFCF-61A5CB513B10}" type="pres">
      <dgm:prSet presAssocID="{312BCBEE-01A7-B44F-8A05-094B473DBB7A}" presName="txShp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F319B-FAB7-3E49-B263-76CF9606062B}" type="pres">
      <dgm:prSet presAssocID="{1FEA9613-CFE2-4948-9C73-E49F40D69F39}" presName="spacing" presStyleCnt="0"/>
      <dgm:spPr/>
      <dgm:t>
        <a:bodyPr/>
        <a:lstStyle/>
        <a:p>
          <a:endParaRPr lang="ru-RU"/>
        </a:p>
      </dgm:t>
    </dgm:pt>
    <dgm:pt modelId="{3C991256-C577-124A-BBF2-DE83AF6A5842}" type="pres">
      <dgm:prSet presAssocID="{CFCA6111-621D-CF49-BE7E-A0AA0192BBF7}" presName="composite" presStyleCnt="0"/>
      <dgm:spPr/>
      <dgm:t>
        <a:bodyPr/>
        <a:lstStyle/>
        <a:p>
          <a:endParaRPr lang="ru-RU"/>
        </a:p>
      </dgm:t>
    </dgm:pt>
    <dgm:pt modelId="{A53FBF1B-5F17-E44D-A47F-5D80D049FE21}" type="pres">
      <dgm:prSet presAssocID="{CFCA6111-621D-CF49-BE7E-A0AA0192BBF7}" presName="imgShp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D8B4387-0C39-4641-8E88-FE8DA26EC7AB}" type="pres">
      <dgm:prSet presAssocID="{CFCA6111-621D-CF49-BE7E-A0AA0192BBF7}" presName="txShp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182A0-6A27-C142-8ECA-E6AC5EB8DEC1}" type="pres">
      <dgm:prSet presAssocID="{5E26AFB0-824C-4041-9B3F-35031D9D0001}" presName="spacing" presStyleCnt="0"/>
      <dgm:spPr/>
      <dgm:t>
        <a:bodyPr/>
        <a:lstStyle/>
        <a:p>
          <a:endParaRPr lang="ru-RU"/>
        </a:p>
      </dgm:t>
    </dgm:pt>
    <dgm:pt modelId="{4B1B69A5-F327-DC41-891D-479EE05F994D}" type="pres">
      <dgm:prSet presAssocID="{1DF04301-49E7-AA4A-A727-D2F876346D27}" presName="composite" presStyleCnt="0"/>
      <dgm:spPr/>
      <dgm:t>
        <a:bodyPr/>
        <a:lstStyle/>
        <a:p>
          <a:endParaRPr lang="ru-RU"/>
        </a:p>
      </dgm:t>
    </dgm:pt>
    <dgm:pt modelId="{01B402E2-372D-4446-B95C-3060CA72C726}" type="pres">
      <dgm:prSet presAssocID="{1DF04301-49E7-AA4A-A727-D2F876346D27}" presName="imgShp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CD92A87-447E-B445-860D-AC5027CEE926}" type="pres">
      <dgm:prSet presAssocID="{1DF04301-49E7-AA4A-A727-D2F876346D27}" presName="txShp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11403D-8DF2-1647-9980-9B3C77EF2F5E}" type="pres">
      <dgm:prSet presAssocID="{00B3ECDF-9552-3242-9395-E1D2F3C95F3A}" presName="spacing" presStyleCnt="0"/>
      <dgm:spPr/>
      <dgm:t>
        <a:bodyPr/>
        <a:lstStyle/>
        <a:p>
          <a:endParaRPr lang="ru-RU"/>
        </a:p>
      </dgm:t>
    </dgm:pt>
    <dgm:pt modelId="{53726E75-FDD0-4E4C-82A3-C3BD689929C2}" type="pres">
      <dgm:prSet presAssocID="{A0298BEA-65DC-C84A-8905-700336AB830B}" presName="composite" presStyleCnt="0"/>
      <dgm:spPr/>
      <dgm:t>
        <a:bodyPr/>
        <a:lstStyle/>
        <a:p>
          <a:endParaRPr lang="ru-RU"/>
        </a:p>
      </dgm:t>
    </dgm:pt>
    <dgm:pt modelId="{8E5362FB-62EC-1C48-A39D-518E131AF00D}" type="pres">
      <dgm:prSet presAssocID="{A0298BEA-65DC-C84A-8905-700336AB830B}" presName="imgShp" presStyleLbl="fgImgPlace1" presStyleIdx="3" presStyleCnt="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13547BE-0C94-FF43-BF72-3A9D871034DE}" type="pres">
      <dgm:prSet presAssocID="{A0298BEA-65DC-C84A-8905-700336AB830B}" presName="txShp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587A7-6460-2C42-AAA0-E49F0840030A}" type="pres">
      <dgm:prSet presAssocID="{6F54DE68-6CCA-6448-AAC7-84C5612FA69A}" presName="spacing" presStyleCnt="0"/>
      <dgm:spPr/>
      <dgm:t>
        <a:bodyPr/>
        <a:lstStyle/>
        <a:p>
          <a:endParaRPr lang="ru-RU"/>
        </a:p>
      </dgm:t>
    </dgm:pt>
    <dgm:pt modelId="{474BF89C-8612-344A-9A3A-CB58FDE0677E}" type="pres">
      <dgm:prSet presAssocID="{A6AB8D07-597B-F94D-AD60-B706FD474C06}" presName="composite" presStyleCnt="0"/>
      <dgm:spPr/>
      <dgm:t>
        <a:bodyPr/>
        <a:lstStyle/>
        <a:p>
          <a:endParaRPr lang="ru-RU"/>
        </a:p>
      </dgm:t>
    </dgm:pt>
    <dgm:pt modelId="{2E7B359A-467C-EA4B-967E-12C759AC4A3A}" type="pres">
      <dgm:prSet presAssocID="{A6AB8D07-597B-F94D-AD60-B706FD474C06}" presName="imgShp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E6641E8-77E1-9B4D-B4C3-88B5504ABD5C}" type="pres">
      <dgm:prSet presAssocID="{A6AB8D07-597B-F94D-AD60-B706FD474C06}" presName="txShp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855252-F789-9C40-AD26-8BDC41CA3129}" type="pres">
      <dgm:prSet presAssocID="{EA38099F-14B7-4A49-926F-3739C9DE980D}" presName="spacing" presStyleCnt="0"/>
      <dgm:spPr/>
      <dgm:t>
        <a:bodyPr/>
        <a:lstStyle/>
        <a:p>
          <a:endParaRPr lang="ru-RU"/>
        </a:p>
      </dgm:t>
    </dgm:pt>
    <dgm:pt modelId="{5E37DE5F-8F53-4D46-9C3F-F4C79A41F523}" type="pres">
      <dgm:prSet presAssocID="{BC2E326E-A099-D949-BE3C-24D8453BE74F}" presName="composite" presStyleCnt="0"/>
      <dgm:spPr/>
      <dgm:t>
        <a:bodyPr/>
        <a:lstStyle/>
        <a:p>
          <a:endParaRPr lang="ru-RU"/>
        </a:p>
      </dgm:t>
    </dgm:pt>
    <dgm:pt modelId="{C02D4A68-AA74-DF43-934E-26D67BD44BBD}" type="pres">
      <dgm:prSet presAssocID="{BC2E326E-A099-D949-BE3C-24D8453BE74F}" presName="imgShp" presStyleLbl="fgImgPlace1" presStyleIdx="5" presStyleCnt="9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25DCC46-27B7-9A43-8429-332AC460CC72}" type="pres">
      <dgm:prSet presAssocID="{BC2E326E-A099-D949-BE3C-24D8453BE74F}" presName="txShp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C324F6-45BC-AE4E-BB08-706BD3A3A75A}" type="pres">
      <dgm:prSet presAssocID="{8B550D6A-4752-384E-B20F-8AB0A1368B3A}" presName="spacing" presStyleCnt="0"/>
      <dgm:spPr/>
      <dgm:t>
        <a:bodyPr/>
        <a:lstStyle/>
        <a:p>
          <a:endParaRPr lang="ru-RU"/>
        </a:p>
      </dgm:t>
    </dgm:pt>
    <dgm:pt modelId="{3D1B6ECF-1875-5B48-B96C-0DC0007331D9}" type="pres">
      <dgm:prSet presAssocID="{58DAF185-EBC4-1F45-8985-349A4DF7B7D1}" presName="composite" presStyleCnt="0"/>
      <dgm:spPr/>
      <dgm:t>
        <a:bodyPr/>
        <a:lstStyle/>
        <a:p>
          <a:endParaRPr lang="ru-RU"/>
        </a:p>
      </dgm:t>
    </dgm:pt>
    <dgm:pt modelId="{A819A5B6-C99C-364C-B826-BD6C24742A2A}" type="pres">
      <dgm:prSet presAssocID="{58DAF185-EBC4-1F45-8985-349A4DF7B7D1}" presName="imgShp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4EFA811-60E6-2643-9430-B4467480AE92}" type="pres">
      <dgm:prSet presAssocID="{58DAF185-EBC4-1F45-8985-349A4DF7B7D1}" presName="txShp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BC079A-4B92-1940-A202-3D5FF6C59C20}" type="pres">
      <dgm:prSet presAssocID="{13F355BC-83C0-0C48-B394-C6091E7B8FD3}" presName="spacing" presStyleCnt="0"/>
      <dgm:spPr/>
      <dgm:t>
        <a:bodyPr/>
        <a:lstStyle/>
        <a:p>
          <a:endParaRPr lang="ru-RU"/>
        </a:p>
      </dgm:t>
    </dgm:pt>
    <dgm:pt modelId="{8F0295DB-C86F-5044-A34F-331CD3C5DF18}" type="pres">
      <dgm:prSet presAssocID="{2CD1CE26-E05E-9248-89C6-280AE3C54873}" presName="composite" presStyleCnt="0"/>
      <dgm:spPr/>
      <dgm:t>
        <a:bodyPr/>
        <a:lstStyle/>
        <a:p>
          <a:endParaRPr lang="ru-RU"/>
        </a:p>
      </dgm:t>
    </dgm:pt>
    <dgm:pt modelId="{A2DEFBA9-E904-C544-81AB-A0CA9D94C9F3}" type="pres">
      <dgm:prSet presAssocID="{2CD1CE26-E05E-9248-89C6-280AE3C54873}" presName="imgShp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F4B5EF9-23C1-0E44-A515-42ADEE01CF9B}" type="pres">
      <dgm:prSet presAssocID="{2CD1CE26-E05E-9248-89C6-280AE3C54873}" presName="txShp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AC465E-7557-214E-AA4C-86F3F3A10BC9}" type="pres">
      <dgm:prSet presAssocID="{40914B0E-08B8-E641-9D2E-86F6B63E1959}" presName="spacing" presStyleCnt="0"/>
      <dgm:spPr/>
      <dgm:t>
        <a:bodyPr/>
        <a:lstStyle/>
        <a:p>
          <a:endParaRPr lang="ru-RU"/>
        </a:p>
      </dgm:t>
    </dgm:pt>
    <dgm:pt modelId="{4B48DCA0-B4F0-524D-823B-C41AABACDA41}" type="pres">
      <dgm:prSet presAssocID="{0C394FCC-1008-DF47-B768-C313F142E7F7}" presName="composite" presStyleCnt="0"/>
      <dgm:spPr/>
      <dgm:t>
        <a:bodyPr/>
        <a:lstStyle/>
        <a:p>
          <a:endParaRPr lang="ru-RU"/>
        </a:p>
      </dgm:t>
    </dgm:pt>
    <dgm:pt modelId="{461ADC80-2561-D14E-BECF-648AD3A3EA6E}" type="pres">
      <dgm:prSet presAssocID="{0C394FCC-1008-DF47-B768-C313F142E7F7}" presName="imgShp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21FD0D1-AB9B-CF4E-AF4C-D666C7FD4583}" type="pres">
      <dgm:prSet presAssocID="{0C394FCC-1008-DF47-B768-C313F142E7F7}" presName="txShp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57F272-9C2C-7B48-A6CC-7F4D8D352318}" srcId="{814E75BE-A255-6A4C-A81B-578E307FF40F}" destId="{A0298BEA-65DC-C84A-8905-700336AB830B}" srcOrd="3" destOrd="0" parTransId="{28A46B90-F2FE-9E4B-BE28-F170A72E116D}" sibTransId="{6F54DE68-6CCA-6448-AAC7-84C5612FA69A}"/>
    <dgm:cxn modelId="{F44AF1B9-D1D9-5E46-8A50-CC417DB2914C}" srcId="{814E75BE-A255-6A4C-A81B-578E307FF40F}" destId="{1DF04301-49E7-AA4A-A727-D2F876346D27}" srcOrd="2" destOrd="0" parTransId="{63B9A1E6-E153-E646-B9C4-3A5F0F522807}" sibTransId="{00B3ECDF-9552-3242-9395-E1D2F3C95F3A}"/>
    <dgm:cxn modelId="{62B2BF39-466D-D241-96A8-CAD2A95CB062}" type="presOf" srcId="{CFCA6111-621D-CF49-BE7E-A0AA0192BBF7}" destId="{5D8B4387-0C39-4641-8E88-FE8DA26EC7AB}" srcOrd="0" destOrd="0" presId="urn:microsoft.com/office/officeart/2005/8/layout/vList3"/>
    <dgm:cxn modelId="{6E74DAAE-E4F0-3143-A57D-B2AB919ADE1A}" type="presOf" srcId="{A6AB8D07-597B-F94D-AD60-B706FD474C06}" destId="{2E6641E8-77E1-9B4D-B4C3-88B5504ABD5C}" srcOrd="0" destOrd="0" presId="urn:microsoft.com/office/officeart/2005/8/layout/vList3"/>
    <dgm:cxn modelId="{48AABAB9-E553-134F-A5F9-3DCE5103A740}" srcId="{814E75BE-A255-6A4C-A81B-578E307FF40F}" destId="{58DAF185-EBC4-1F45-8985-349A4DF7B7D1}" srcOrd="6" destOrd="0" parTransId="{616BFBCF-364B-5C43-838B-4F3B5747A008}" sibTransId="{13F355BC-83C0-0C48-B394-C6091E7B8FD3}"/>
    <dgm:cxn modelId="{7E69C2F4-4544-AE40-99E6-F084001259BF}" type="presOf" srcId="{814E75BE-A255-6A4C-A81B-578E307FF40F}" destId="{8FC9CE69-7C89-7343-957F-A60081EB4CE5}" srcOrd="0" destOrd="0" presId="urn:microsoft.com/office/officeart/2005/8/layout/vList3"/>
    <dgm:cxn modelId="{7F8CF3B0-549B-4248-A4A2-C282F278C1BE}" srcId="{814E75BE-A255-6A4C-A81B-578E307FF40F}" destId="{CFCA6111-621D-CF49-BE7E-A0AA0192BBF7}" srcOrd="1" destOrd="0" parTransId="{7C851455-EC17-B146-AF83-6CB4E11C7EA1}" sibTransId="{5E26AFB0-824C-4041-9B3F-35031D9D0001}"/>
    <dgm:cxn modelId="{0B4B45F1-8679-C449-8248-7023F0BC4BBA}" srcId="{814E75BE-A255-6A4C-A81B-578E307FF40F}" destId="{2CD1CE26-E05E-9248-89C6-280AE3C54873}" srcOrd="7" destOrd="0" parTransId="{20F54D7B-7D2E-104E-ACB5-E73A73808674}" sibTransId="{40914B0E-08B8-E641-9D2E-86F6B63E1959}"/>
    <dgm:cxn modelId="{25CD2552-6AB3-2544-B945-011D328891A0}" type="presOf" srcId="{BC2E326E-A099-D949-BE3C-24D8453BE74F}" destId="{F25DCC46-27B7-9A43-8429-332AC460CC72}" srcOrd="0" destOrd="0" presId="urn:microsoft.com/office/officeart/2005/8/layout/vList3"/>
    <dgm:cxn modelId="{1869F89E-E9C1-1741-8B38-0076409787F8}" srcId="{814E75BE-A255-6A4C-A81B-578E307FF40F}" destId="{312BCBEE-01A7-B44F-8A05-094B473DBB7A}" srcOrd="0" destOrd="0" parTransId="{58FE1E23-19E9-E545-BB03-4CE14537D3DB}" sibTransId="{1FEA9613-CFE2-4948-9C73-E49F40D69F39}"/>
    <dgm:cxn modelId="{72F5BFEC-3157-8C4A-A0FC-4B18F44EE2E3}" type="presOf" srcId="{312BCBEE-01A7-B44F-8A05-094B473DBB7A}" destId="{D3C79E14-1913-C84A-BFCF-61A5CB513B10}" srcOrd="0" destOrd="0" presId="urn:microsoft.com/office/officeart/2005/8/layout/vList3"/>
    <dgm:cxn modelId="{F50B50B0-79FF-7B40-A301-B256B74152E4}" type="presOf" srcId="{2CD1CE26-E05E-9248-89C6-280AE3C54873}" destId="{2F4B5EF9-23C1-0E44-A515-42ADEE01CF9B}" srcOrd="0" destOrd="0" presId="urn:microsoft.com/office/officeart/2005/8/layout/vList3"/>
    <dgm:cxn modelId="{BFD19FAB-0475-6A44-8B83-56272A119B4E}" type="presOf" srcId="{A0298BEA-65DC-C84A-8905-700336AB830B}" destId="{B13547BE-0C94-FF43-BF72-3A9D871034DE}" srcOrd="0" destOrd="0" presId="urn:microsoft.com/office/officeart/2005/8/layout/vList3"/>
    <dgm:cxn modelId="{8F640D30-1578-8541-BD8A-7E287831575B}" type="presOf" srcId="{58DAF185-EBC4-1F45-8985-349A4DF7B7D1}" destId="{F4EFA811-60E6-2643-9430-B4467480AE92}" srcOrd="0" destOrd="0" presId="urn:microsoft.com/office/officeart/2005/8/layout/vList3"/>
    <dgm:cxn modelId="{B55051A4-BC39-924C-9151-A3A2F967DAF6}" srcId="{814E75BE-A255-6A4C-A81B-578E307FF40F}" destId="{0C394FCC-1008-DF47-B768-C313F142E7F7}" srcOrd="8" destOrd="0" parTransId="{3954CE1C-4879-9543-B164-E1EB6A46E66B}" sibTransId="{9FDBA024-D594-6F4C-AA3E-04E76CB8FAFC}"/>
    <dgm:cxn modelId="{589F75E9-A6A2-D443-9713-43BD81D96CC6}" srcId="{814E75BE-A255-6A4C-A81B-578E307FF40F}" destId="{A6AB8D07-597B-F94D-AD60-B706FD474C06}" srcOrd="4" destOrd="0" parTransId="{B9D97754-B485-FB47-A989-D3B4BA5B2D93}" sibTransId="{EA38099F-14B7-4A49-926F-3739C9DE980D}"/>
    <dgm:cxn modelId="{2E2E989B-BA9F-E943-9D82-4C010B0FFDBC}" type="presOf" srcId="{0C394FCC-1008-DF47-B768-C313F142E7F7}" destId="{521FD0D1-AB9B-CF4E-AF4C-D666C7FD4583}" srcOrd="0" destOrd="0" presId="urn:microsoft.com/office/officeart/2005/8/layout/vList3"/>
    <dgm:cxn modelId="{F29F38AF-6D96-EA45-A124-E82B1445B763}" type="presOf" srcId="{1DF04301-49E7-AA4A-A727-D2F876346D27}" destId="{9CD92A87-447E-B445-860D-AC5027CEE926}" srcOrd="0" destOrd="0" presId="urn:microsoft.com/office/officeart/2005/8/layout/vList3"/>
    <dgm:cxn modelId="{CAE6BE93-AC0A-0541-84E3-EEC594CE5E98}" srcId="{814E75BE-A255-6A4C-A81B-578E307FF40F}" destId="{BC2E326E-A099-D949-BE3C-24D8453BE74F}" srcOrd="5" destOrd="0" parTransId="{87D959D8-A604-7C43-A090-1C9993C0B6AB}" sibTransId="{8B550D6A-4752-384E-B20F-8AB0A1368B3A}"/>
    <dgm:cxn modelId="{AF7F1ADE-E755-164C-8F86-BE85B8B3AED9}" type="presParOf" srcId="{8FC9CE69-7C89-7343-957F-A60081EB4CE5}" destId="{94493E30-78C2-4D45-8BED-9C6D3AE23954}" srcOrd="0" destOrd="0" presId="urn:microsoft.com/office/officeart/2005/8/layout/vList3"/>
    <dgm:cxn modelId="{3FB5E019-D404-004B-8409-396E553E1B9F}" type="presParOf" srcId="{94493E30-78C2-4D45-8BED-9C6D3AE23954}" destId="{F6F12E18-FD36-4A44-9D18-89B553512380}" srcOrd="0" destOrd="0" presId="urn:microsoft.com/office/officeart/2005/8/layout/vList3"/>
    <dgm:cxn modelId="{A3E9E5ED-C3BF-7D42-B581-846B04142F90}" type="presParOf" srcId="{94493E30-78C2-4D45-8BED-9C6D3AE23954}" destId="{D3C79E14-1913-C84A-BFCF-61A5CB513B10}" srcOrd="1" destOrd="0" presId="urn:microsoft.com/office/officeart/2005/8/layout/vList3"/>
    <dgm:cxn modelId="{DA70C5C1-C360-294B-99AF-D7E964FEDDD9}" type="presParOf" srcId="{8FC9CE69-7C89-7343-957F-A60081EB4CE5}" destId="{06FF319B-FAB7-3E49-B263-76CF9606062B}" srcOrd="1" destOrd="0" presId="urn:microsoft.com/office/officeart/2005/8/layout/vList3"/>
    <dgm:cxn modelId="{8E12D142-1005-7C46-B366-A6A90AB7A6DD}" type="presParOf" srcId="{8FC9CE69-7C89-7343-957F-A60081EB4CE5}" destId="{3C991256-C577-124A-BBF2-DE83AF6A5842}" srcOrd="2" destOrd="0" presId="urn:microsoft.com/office/officeart/2005/8/layout/vList3"/>
    <dgm:cxn modelId="{294DC733-EA29-CA48-95FD-483A82D889B1}" type="presParOf" srcId="{3C991256-C577-124A-BBF2-DE83AF6A5842}" destId="{A53FBF1B-5F17-E44D-A47F-5D80D049FE21}" srcOrd="0" destOrd="0" presId="urn:microsoft.com/office/officeart/2005/8/layout/vList3"/>
    <dgm:cxn modelId="{0675A721-2331-0445-ACE8-B5E4F39B2E93}" type="presParOf" srcId="{3C991256-C577-124A-BBF2-DE83AF6A5842}" destId="{5D8B4387-0C39-4641-8E88-FE8DA26EC7AB}" srcOrd="1" destOrd="0" presId="urn:microsoft.com/office/officeart/2005/8/layout/vList3"/>
    <dgm:cxn modelId="{F457B70E-C728-6042-A97D-5431DF505AE4}" type="presParOf" srcId="{8FC9CE69-7C89-7343-957F-A60081EB4CE5}" destId="{B3A182A0-6A27-C142-8ECA-E6AC5EB8DEC1}" srcOrd="3" destOrd="0" presId="urn:microsoft.com/office/officeart/2005/8/layout/vList3"/>
    <dgm:cxn modelId="{3F826725-C110-4B4C-A83C-F2F95128E660}" type="presParOf" srcId="{8FC9CE69-7C89-7343-957F-A60081EB4CE5}" destId="{4B1B69A5-F327-DC41-891D-479EE05F994D}" srcOrd="4" destOrd="0" presId="urn:microsoft.com/office/officeart/2005/8/layout/vList3"/>
    <dgm:cxn modelId="{4FBB4250-89F4-0548-89B2-DCDF977F2D25}" type="presParOf" srcId="{4B1B69A5-F327-DC41-891D-479EE05F994D}" destId="{01B402E2-372D-4446-B95C-3060CA72C726}" srcOrd="0" destOrd="0" presId="urn:microsoft.com/office/officeart/2005/8/layout/vList3"/>
    <dgm:cxn modelId="{B611790A-CB86-7E40-8637-1344DA91C52B}" type="presParOf" srcId="{4B1B69A5-F327-DC41-891D-479EE05F994D}" destId="{9CD92A87-447E-B445-860D-AC5027CEE926}" srcOrd="1" destOrd="0" presId="urn:microsoft.com/office/officeart/2005/8/layout/vList3"/>
    <dgm:cxn modelId="{35358C2C-A1E8-E541-B31E-7D058243F0D9}" type="presParOf" srcId="{8FC9CE69-7C89-7343-957F-A60081EB4CE5}" destId="{1111403D-8DF2-1647-9980-9B3C77EF2F5E}" srcOrd="5" destOrd="0" presId="urn:microsoft.com/office/officeart/2005/8/layout/vList3"/>
    <dgm:cxn modelId="{BE35884C-E07E-8645-AE27-D3C0438EEFC6}" type="presParOf" srcId="{8FC9CE69-7C89-7343-957F-A60081EB4CE5}" destId="{53726E75-FDD0-4E4C-82A3-C3BD689929C2}" srcOrd="6" destOrd="0" presId="urn:microsoft.com/office/officeart/2005/8/layout/vList3"/>
    <dgm:cxn modelId="{D030E29F-DA75-C54F-BD86-4758B089ADD6}" type="presParOf" srcId="{53726E75-FDD0-4E4C-82A3-C3BD689929C2}" destId="{8E5362FB-62EC-1C48-A39D-518E131AF00D}" srcOrd="0" destOrd="0" presId="urn:microsoft.com/office/officeart/2005/8/layout/vList3"/>
    <dgm:cxn modelId="{D798CD85-2EB7-8743-9449-AF444AA596F0}" type="presParOf" srcId="{53726E75-FDD0-4E4C-82A3-C3BD689929C2}" destId="{B13547BE-0C94-FF43-BF72-3A9D871034DE}" srcOrd="1" destOrd="0" presId="urn:microsoft.com/office/officeart/2005/8/layout/vList3"/>
    <dgm:cxn modelId="{363550C7-CA26-3644-A4B9-A91F33F63B66}" type="presParOf" srcId="{8FC9CE69-7C89-7343-957F-A60081EB4CE5}" destId="{66B587A7-6460-2C42-AAA0-E49F0840030A}" srcOrd="7" destOrd="0" presId="urn:microsoft.com/office/officeart/2005/8/layout/vList3"/>
    <dgm:cxn modelId="{EFFD3C61-C529-4343-875D-29B4AEA8F10B}" type="presParOf" srcId="{8FC9CE69-7C89-7343-957F-A60081EB4CE5}" destId="{474BF89C-8612-344A-9A3A-CB58FDE0677E}" srcOrd="8" destOrd="0" presId="urn:microsoft.com/office/officeart/2005/8/layout/vList3"/>
    <dgm:cxn modelId="{AAB0E527-5618-5649-A778-34FFF2F1058C}" type="presParOf" srcId="{474BF89C-8612-344A-9A3A-CB58FDE0677E}" destId="{2E7B359A-467C-EA4B-967E-12C759AC4A3A}" srcOrd="0" destOrd="0" presId="urn:microsoft.com/office/officeart/2005/8/layout/vList3"/>
    <dgm:cxn modelId="{278C1A54-7219-574E-A990-897B6AFFC13D}" type="presParOf" srcId="{474BF89C-8612-344A-9A3A-CB58FDE0677E}" destId="{2E6641E8-77E1-9B4D-B4C3-88B5504ABD5C}" srcOrd="1" destOrd="0" presId="urn:microsoft.com/office/officeart/2005/8/layout/vList3"/>
    <dgm:cxn modelId="{21329115-1097-D24E-9D99-985547D500C3}" type="presParOf" srcId="{8FC9CE69-7C89-7343-957F-A60081EB4CE5}" destId="{FE855252-F789-9C40-AD26-8BDC41CA3129}" srcOrd="9" destOrd="0" presId="urn:microsoft.com/office/officeart/2005/8/layout/vList3"/>
    <dgm:cxn modelId="{D6910BFF-6C18-D248-BA06-7A52F84EEE36}" type="presParOf" srcId="{8FC9CE69-7C89-7343-957F-A60081EB4CE5}" destId="{5E37DE5F-8F53-4D46-9C3F-F4C79A41F523}" srcOrd="10" destOrd="0" presId="urn:microsoft.com/office/officeart/2005/8/layout/vList3"/>
    <dgm:cxn modelId="{71E1455E-3081-7948-8667-63CDAAA348D3}" type="presParOf" srcId="{5E37DE5F-8F53-4D46-9C3F-F4C79A41F523}" destId="{C02D4A68-AA74-DF43-934E-26D67BD44BBD}" srcOrd="0" destOrd="0" presId="urn:microsoft.com/office/officeart/2005/8/layout/vList3"/>
    <dgm:cxn modelId="{44C0CDBE-B662-0E40-BA1F-C34A312C98DE}" type="presParOf" srcId="{5E37DE5F-8F53-4D46-9C3F-F4C79A41F523}" destId="{F25DCC46-27B7-9A43-8429-332AC460CC72}" srcOrd="1" destOrd="0" presId="urn:microsoft.com/office/officeart/2005/8/layout/vList3"/>
    <dgm:cxn modelId="{E46528F1-DFD4-4941-8484-652E30BD1178}" type="presParOf" srcId="{8FC9CE69-7C89-7343-957F-A60081EB4CE5}" destId="{F1C324F6-45BC-AE4E-BB08-706BD3A3A75A}" srcOrd="11" destOrd="0" presId="urn:microsoft.com/office/officeart/2005/8/layout/vList3"/>
    <dgm:cxn modelId="{763F6DB5-2C9D-2248-9FF2-359A28E655A8}" type="presParOf" srcId="{8FC9CE69-7C89-7343-957F-A60081EB4CE5}" destId="{3D1B6ECF-1875-5B48-B96C-0DC0007331D9}" srcOrd="12" destOrd="0" presId="urn:microsoft.com/office/officeart/2005/8/layout/vList3"/>
    <dgm:cxn modelId="{9B5397D9-DE9D-834F-A3D5-12CFE75B0450}" type="presParOf" srcId="{3D1B6ECF-1875-5B48-B96C-0DC0007331D9}" destId="{A819A5B6-C99C-364C-B826-BD6C24742A2A}" srcOrd="0" destOrd="0" presId="urn:microsoft.com/office/officeart/2005/8/layout/vList3"/>
    <dgm:cxn modelId="{6F71E80B-3B6F-154A-9192-5809EF0F762B}" type="presParOf" srcId="{3D1B6ECF-1875-5B48-B96C-0DC0007331D9}" destId="{F4EFA811-60E6-2643-9430-B4467480AE92}" srcOrd="1" destOrd="0" presId="urn:microsoft.com/office/officeart/2005/8/layout/vList3"/>
    <dgm:cxn modelId="{AF1311D3-2FF7-CD4E-99F7-7B46C4FFA1E0}" type="presParOf" srcId="{8FC9CE69-7C89-7343-957F-A60081EB4CE5}" destId="{46BC079A-4B92-1940-A202-3D5FF6C59C20}" srcOrd="13" destOrd="0" presId="urn:microsoft.com/office/officeart/2005/8/layout/vList3"/>
    <dgm:cxn modelId="{D4368FA0-33E2-9941-B201-21344E789230}" type="presParOf" srcId="{8FC9CE69-7C89-7343-957F-A60081EB4CE5}" destId="{8F0295DB-C86F-5044-A34F-331CD3C5DF18}" srcOrd="14" destOrd="0" presId="urn:microsoft.com/office/officeart/2005/8/layout/vList3"/>
    <dgm:cxn modelId="{6D8572A6-6DAE-D240-9E8B-B6649DEC8DB3}" type="presParOf" srcId="{8F0295DB-C86F-5044-A34F-331CD3C5DF18}" destId="{A2DEFBA9-E904-C544-81AB-A0CA9D94C9F3}" srcOrd="0" destOrd="0" presId="urn:microsoft.com/office/officeart/2005/8/layout/vList3"/>
    <dgm:cxn modelId="{E44B086D-4D60-C54C-9546-68EA6841A46B}" type="presParOf" srcId="{8F0295DB-C86F-5044-A34F-331CD3C5DF18}" destId="{2F4B5EF9-23C1-0E44-A515-42ADEE01CF9B}" srcOrd="1" destOrd="0" presId="urn:microsoft.com/office/officeart/2005/8/layout/vList3"/>
    <dgm:cxn modelId="{125315EA-E583-6348-8556-310B8F2ACD34}" type="presParOf" srcId="{8FC9CE69-7C89-7343-957F-A60081EB4CE5}" destId="{52AC465E-7557-214E-AA4C-86F3F3A10BC9}" srcOrd="15" destOrd="0" presId="urn:microsoft.com/office/officeart/2005/8/layout/vList3"/>
    <dgm:cxn modelId="{8E2F475E-9400-9D4A-9D75-9FD823BF3EE2}" type="presParOf" srcId="{8FC9CE69-7C89-7343-957F-A60081EB4CE5}" destId="{4B48DCA0-B4F0-524D-823B-C41AABACDA41}" srcOrd="16" destOrd="0" presId="urn:microsoft.com/office/officeart/2005/8/layout/vList3"/>
    <dgm:cxn modelId="{F1F93A2F-5369-6E46-994B-3F8D99C4BD09}" type="presParOf" srcId="{4B48DCA0-B4F0-524D-823B-C41AABACDA41}" destId="{461ADC80-2561-D14E-BECF-648AD3A3EA6E}" srcOrd="0" destOrd="0" presId="urn:microsoft.com/office/officeart/2005/8/layout/vList3"/>
    <dgm:cxn modelId="{E3A5BF4D-1648-A34E-ABA0-67AFF72E6F0D}" type="presParOf" srcId="{4B48DCA0-B4F0-524D-823B-C41AABACDA41}" destId="{521FD0D1-AB9B-CF4E-AF4C-D666C7FD45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603D33-73B4-3742-B639-54C3D39B8772}" type="doc">
      <dgm:prSet loTypeId="urn:microsoft.com/office/officeart/2008/layout/CircularPictureCallou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A407A2-8A44-0643-9C6B-36EB2F7F304B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Базовая</a:t>
          </a:r>
          <a:endParaRPr lang="ru-RU" dirty="0">
            <a:solidFill>
              <a:schemeClr val="bg1"/>
            </a:solidFill>
          </a:endParaRPr>
        </a:p>
      </dgm:t>
    </dgm:pt>
    <dgm:pt modelId="{9144A411-56CB-1E4F-8DD3-95650CF48044}" type="parTrans" cxnId="{744F8759-C59E-6B4A-9511-4C182B17CA65}">
      <dgm:prSet/>
      <dgm:spPr/>
      <dgm:t>
        <a:bodyPr/>
        <a:lstStyle/>
        <a:p>
          <a:endParaRPr lang="ru-RU"/>
        </a:p>
      </dgm:t>
    </dgm:pt>
    <dgm:pt modelId="{15AE65B4-32CA-EF48-A62E-AFE315445C5B}" type="sibTrans" cxnId="{744F8759-C59E-6B4A-9511-4C182B17CA65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B0E73C20-9047-1C46-B715-FD90ED94E42A}">
      <dgm:prSet phldrT="[Текст]"/>
      <dgm:spPr/>
      <dgm:t>
        <a:bodyPr/>
        <a:lstStyle/>
        <a:p>
          <a:r>
            <a:rPr lang="ru-RU" dirty="0" smtClean="0"/>
            <a:t>Профиль 1</a:t>
          </a:r>
          <a:endParaRPr lang="ru-RU" dirty="0"/>
        </a:p>
      </dgm:t>
    </dgm:pt>
    <dgm:pt modelId="{A7128E3A-A4E3-694E-9303-8EB678B5D280}" type="parTrans" cxnId="{180A508B-741A-1347-BD7E-A1D8638F99EF}">
      <dgm:prSet/>
      <dgm:spPr/>
      <dgm:t>
        <a:bodyPr/>
        <a:lstStyle/>
        <a:p>
          <a:endParaRPr lang="ru-RU"/>
        </a:p>
      </dgm:t>
    </dgm:pt>
    <dgm:pt modelId="{AFD9B281-794D-7E46-BF68-E987EA1D28D9}" type="sibTrans" cxnId="{180A508B-741A-1347-BD7E-A1D8638F99EF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ru-RU"/>
        </a:p>
      </dgm:t>
    </dgm:pt>
    <dgm:pt modelId="{2FA31DD0-E3FE-A440-A9D4-4E00FE0D69F0}">
      <dgm:prSet phldrT="[Текст]"/>
      <dgm:spPr/>
      <dgm:t>
        <a:bodyPr/>
        <a:lstStyle/>
        <a:p>
          <a:r>
            <a:rPr lang="ru-RU" dirty="0" smtClean="0"/>
            <a:t>Профиль 2</a:t>
          </a:r>
          <a:endParaRPr lang="ru-RU" dirty="0"/>
        </a:p>
      </dgm:t>
    </dgm:pt>
    <dgm:pt modelId="{68C4A791-0795-F24C-9B8E-69A4A19142D4}" type="parTrans" cxnId="{FC3E9F9D-9101-2841-AD9C-CB4C75D0EB05}">
      <dgm:prSet/>
      <dgm:spPr/>
      <dgm:t>
        <a:bodyPr/>
        <a:lstStyle/>
        <a:p>
          <a:endParaRPr lang="ru-RU"/>
        </a:p>
      </dgm:t>
    </dgm:pt>
    <dgm:pt modelId="{787784E5-55ED-804C-812C-DF5F956F5080}" type="sibTrans" cxnId="{FC3E9F9D-9101-2841-AD9C-CB4C75D0EB05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ru-RU"/>
        </a:p>
      </dgm:t>
    </dgm:pt>
    <dgm:pt modelId="{1B75B83A-4C2F-824A-AAFE-1CF91275C6BC}">
      <dgm:prSet phldrT="[Текст]"/>
      <dgm:spPr/>
      <dgm:t>
        <a:bodyPr/>
        <a:lstStyle/>
        <a:p>
          <a:r>
            <a:rPr lang="ru-RU" dirty="0" smtClean="0"/>
            <a:t>Профиль 3</a:t>
          </a:r>
          <a:endParaRPr lang="ru-RU" dirty="0"/>
        </a:p>
      </dgm:t>
    </dgm:pt>
    <dgm:pt modelId="{4FB4A070-ABF0-0744-9044-F23E1C0ED052}" type="parTrans" cxnId="{3E4F4803-C046-D545-9AFC-130ED8E8DB92}">
      <dgm:prSet/>
      <dgm:spPr/>
      <dgm:t>
        <a:bodyPr/>
        <a:lstStyle/>
        <a:p>
          <a:endParaRPr lang="ru-RU"/>
        </a:p>
      </dgm:t>
    </dgm:pt>
    <dgm:pt modelId="{B8439D24-4F90-F848-9F24-D0E460353936}" type="sibTrans" cxnId="{3E4F4803-C046-D545-9AFC-130ED8E8DB92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ru-RU"/>
        </a:p>
      </dgm:t>
    </dgm:pt>
    <dgm:pt modelId="{C85B5879-C88A-2F45-98DA-DC1B105CE58F}" type="pres">
      <dgm:prSet presAssocID="{D0603D33-73B4-3742-B639-54C3D39B87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FF7337A-D832-AD44-8D46-C99FE5C6DB49}" type="pres">
      <dgm:prSet presAssocID="{D0603D33-73B4-3742-B639-54C3D39B8772}" presName="Name1" presStyleCnt="0"/>
      <dgm:spPr/>
    </dgm:pt>
    <dgm:pt modelId="{DDE69ED5-EF00-BA4F-BB16-2C9AD6D4EC18}" type="pres">
      <dgm:prSet presAssocID="{15AE65B4-32CA-EF48-A62E-AFE315445C5B}" presName="picture_1" presStyleCnt="0"/>
      <dgm:spPr/>
    </dgm:pt>
    <dgm:pt modelId="{43C3FDC5-6D73-0946-B8B6-2126650B85AF}" type="pres">
      <dgm:prSet presAssocID="{15AE65B4-32CA-EF48-A62E-AFE315445C5B}" presName="pictureRepeatNode" presStyleLbl="alignImgPlace1" presStyleIdx="0" presStyleCnt="4"/>
      <dgm:spPr/>
      <dgm:t>
        <a:bodyPr/>
        <a:lstStyle/>
        <a:p>
          <a:endParaRPr lang="ru-RU"/>
        </a:p>
      </dgm:t>
    </dgm:pt>
    <dgm:pt modelId="{C729F762-C944-5144-9D20-B9964FD6FB23}" type="pres">
      <dgm:prSet presAssocID="{80A407A2-8A44-0643-9C6B-36EB2F7F304B}" presName="text_1" presStyleLbl="node1" presStyleIdx="0" presStyleCnt="0" custLinFactY="-48684" custLinFactNeighborX="-57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940A8B-D010-544B-AD6C-43ACF1B9FC6C}" type="pres">
      <dgm:prSet presAssocID="{AFD9B281-794D-7E46-BF68-E987EA1D28D9}" presName="picture_2" presStyleCnt="0"/>
      <dgm:spPr/>
    </dgm:pt>
    <dgm:pt modelId="{C3058BEE-AD0D-274D-83D9-F47B6B2417A7}" type="pres">
      <dgm:prSet presAssocID="{AFD9B281-794D-7E46-BF68-E987EA1D28D9}" presName="pictureRepeatNode" presStyleLbl="alignImgPlace1" presStyleIdx="1" presStyleCnt="4"/>
      <dgm:spPr/>
      <dgm:t>
        <a:bodyPr/>
        <a:lstStyle/>
        <a:p>
          <a:endParaRPr lang="ru-RU"/>
        </a:p>
      </dgm:t>
    </dgm:pt>
    <dgm:pt modelId="{CCE852CF-4B37-1F4A-B210-B90C501B9DDC}" type="pres">
      <dgm:prSet presAssocID="{B0E73C20-9047-1C46-B715-FD90ED94E42A}" presName="line_2" presStyleLbl="parChTrans1D1" presStyleIdx="0" presStyleCnt="3"/>
      <dgm:spPr/>
    </dgm:pt>
    <dgm:pt modelId="{272233EA-C96E-034D-9900-450D2CBF409E}" type="pres">
      <dgm:prSet presAssocID="{B0E73C20-9047-1C46-B715-FD90ED94E42A}" presName="textparent_2" presStyleLbl="node1" presStyleIdx="0" presStyleCnt="0"/>
      <dgm:spPr/>
    </dgm:pt>
    <dgm:pt modelId="{DF81E4BE-E1D7-C44A-8310-9438098C11D3}" type="pres">
      <dgm:prSet presAssocID="{B0E73C20-9047-1C46-B715-FD90ED94E42A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6EE405-4ADE-E24D-9AE7-F74386DBA5F0}" type="pres">
      <dgm:prSet presAssocID="{787784E5-55ED-804C-812C-DF5F956F5080}" presName="picture_3" presStyleCnt="0"/>
      <dgm:spPr/>
    </dgm:pt>
    <dgm:pt modelId="{F30554BA-B370-1747-A605-71CF0A83E9DF}" type="pres">
      <dgm:prSet presAssocID="{787784E5-55ED-804C-812C-DF5F956F5080}" presName="pictureRepeatNode" presStyleLbl="alignImgPlace1" presStyleIdx="2" presStyleCnt="4"/>
      <dgm:spPr/>
      <dgm:t>
        <a:bodyPr/>
        <a:lstStyle/>
        <a:p>
          <a:endParaRPr lang="ru-RU"/>
        </a:p>
      </dgm:t>
    </dgm:pt>
    <dgm:pt modelId="{59C26C53-FEB9-5943-A112-3F3B8AAA8808}" type="pres">
      <dgm:prSet presAssocID="{2FA31DD0-E3FE-A440-A9D4-4E00FE0D69F0}" presName="line_3" presStyleLbl="parChTrans1D1" presStyleIdx="1" presStyleCnt="3"/>
      <dgm:spPr/>
    </dgm:pt>
    <dgm:pt modelId="{537D3DF4-9BAA-2649-B819-5C83A5632AF0}" type="pres">
      <dgm:prSet presAssocID="{2FA31DD0-E3FE-A440-A9D4-4E00FE0D69F0}" presName="textparent_3" presStyleLbl="node1" presStyleIdx="0" presStyleCnt="0"/>
      <dgm:spPr/>
    </dgm:pt>
    <dgm:pt modelId="{DB10C474-3E69-1E47-A557-C967C541F482}" type="pres">
      <dgm:prSet presAssocID="{2FA31DD0-E3FE-A440-A9D4-4E00FE0D69F0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6A25E-189E-6A44-BF5E-2B695FDF9467}" type="pres">
      <dgm:prSet presAssocID="{B8439D24-4F90-F848-9F24-D0E460353936}" presName="picture_4" presStyleCnt="0"/>
      <dgm:spPr/>
    </dgm:pt>
    <dgm:pt modelId="{23351835-FE41-3046-B637-0E8F6CD3F54D}" type="pres">
      <dgm:prSet presAssocID="{B8439D24-4F90-F848-9F24-D0E460353936}" presName="pictureRepeatNode" presStyleLbl="alignImgPlace1" presStyleIdx="3" presStyleCnt="4"/>
      <dgm:spPr/>
      <dgm:t>
        <a:bodyPr/>
        <a:lstStyle/>
        <a:p>
          <a:endParaRPr lang="ru-RU"/>
        </a:p>
      </dgm:t>
    </dgm:pt>
    <dgm:pt modelId="{EB1175C2-457B-7B4E-8713-59A36B2A4197}" type="pres">
      <dgm:prSet presAssocID="{1B75B83A-4C2F-824A-AAFE-1CF91275C6BC}" presName="line_4" presStyleLbl="parChTrans1D1" presStyleIdx="2" presStyleCnt="3"/>
      <dgm:spPr/>
    </dgm:pt>
    <dgm:pt modelId="{3B010478-4107-AB47-BD66-E0AA862F09F1}" type="pres">
      <dgm:prSet presAssocID="{1B75B83A-4C2F-824A-AAFE-1CF91275C6BC}" presName="textparent_4" presStyleLbl="node1" presStyleIdx="0" presStyleCnt="0"/>
      <dgm:spPr/>
    </dgm:pt>
    <dgm:pt modelId="{C1485804-65ED-8E49-A6A0-BAC0514F3FDD}" type="pres">
      <dgm:prSet presAssocID="{1B75B83A-4C2F-824A-AAFE-1CF91275C6BC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367F23-C001-E84B-855D-B1D7188AE51F}" type="presOf" srcId="{B8439D24-4F90-F848-9F24-D0E460353936}" destId="{23351835-FE41-3046-B637-0E8F6CD3F54D}" srcOrd="0" destOrd="0" presId="urn:microsoft.com/office/officeart/2008/layout/CircularPictureCallout"/>
    <dgm:cxn modelId="{3C930BD9-2CFF-0F42-9DC4-C5CB652B5C5A}" type="presOf" srcId="{1B75B83A-4C2F-824A-AAFE-1CF91275C6BC}" destId="{C1485804-65ED-8E49-A6A0-BAC0514F3FDD}" srcOrd="0" destOrd="0" presId="urn:microsoft.com/office/officeart/2008/layout/CircularPictureCallout"/>
    <dgm:cxn modelId="{FC3E9F9D-9101-2841-AD9C-CB4C75D0EB05}" srcId="{D0603D33-73B4-3742-B639-54C3D39B8772}" destId="{2FA31DD0-E3FE-A440-A9D4-4E00FE0D69F0}" srcOrd="2" destOrd="0" parTransId="{68C4A791-0795-F24C-9B8E-69A4A19142D4}" sibTransId="{787784E5-55ED-804C-812C-DF5F956F5080}"/>
    <dgm:cxn modelId="{5D6D894B-E6A9-484C-8B8F-99FAE2844254}" type="presOf" srcId="{787784E5-55ED-804C-812C-DF5F956F5080}" destId="{F30554BA-B370-1747-A605-71CF0A83E9DF}" srcOrd="0" destOrd="0" presId="urn:microsoft.com/office/officeart/2008/layout/CircularPictureCallout"/>
    <dgm:cxn modelId="{FF7D30B7-5E2A-1D44-A310-3B9A16621F23}" type="presOf" srcId="{80A407A2-8A44-0643-9C6B-36EB2F7F304B}" destId="{C729F762-C944-5144-9D20-B9964FD6FB23}" srcOrd="0" destOrd="0" presId="urn:microsoft.com/office/officeart/2008/layout/CircularPictureCallout"/>
    <dgm:cxn modelId="{353168BB-3A62-8A47-9953-C6802A8D0EC3}" type="presOf" srcId="{2FA31DD0-E3FE-A440-A9D4-4E00FE0D69F0}" destId="{DB10C474-3E69-1E47-A557-C967C541F482}" srcOrd="0" destOrd="0" presId="urn:microsoft.com/office/officeart/2008/layout/CircularPictureCallout"/>
    <dgm:cxn modelId="{7BE35EE8-835E-BD46-B824-EFBE3EDF097A}" type="presOf" srcId="{D0603D33-73B4-3742-B639-54C3D39B8772}" destId="{C85B5879-C88A-2F45-98DA-DC1B105CE58F}" srcOrd="0" destOrd="0" presId="urn:microsoft.com/office/officeart/2008/layout/CircularPictureCallout"/>
    <dgm:cxn modelId="{7F417310-061F-4743-9E9A-D745FD5E36C0}" type="presOf" srcId="{AFD9B281-794D-7E46-BF68-E987EA1D28D9}" destId="{C3058BEE-AD0D-274D-83D9-F47B6B2417A7}" srcOrd="0" destOrd="0" presId="urn:microsoft.com/office/officeart/2008/layout/CircularPictureCallout"/>
    <dgm:cxn modelId="{3E4F4803-C046-D545-9AFC-130ED8E8DB92}" srcId="{D0603D33-73B4-3742-B639-54C3D39B8772}" destId="{1B75B83A-4C2F-824A-AAFE-1CF91275C6BC}" srcOrd="3" destOrd="0" parTransId="{4FB4A070-ABF0-0744-9044-F23E1C0ED052}" sibTransId="{B8439D24-4F90-F848-9F24-D0E460353936}"/>
    <dgm:cxn modelId="{744F8759-C59E-6B4A-9511-4C182B17CA65}" srcId="{D0603D33-73B4-3742-B639-54C3D39B8772}" destId="{80A407A2-8A44-0643-9C6B-36EB2F7F304B}" srcOrd="0" destOrd="0" parTransId="{9144A411-56CB-1E4F-8DD3-95650CF48044}" sibTransId="{15AE65B4-32CA-EF48-A62E-AFE315445C5B}"/>
    <dgm:cxn modelId="{F983E6E9-51A8-3246-8931-5FDCD922318F}" type="presOf" srcId="{B0E73C20-9047-1C46-B715-FD90ED94E42A}" destId="{DF81E4BE-E1D7-C44A-8310-9438098C11D3}" srcOrd="0" destOrd="0" presId="urn:microsoft.com/office/officeart/2008/layout/CircularPictureCallout"/>
    <dgm:cxn modelId="{85FB8BEF-4C49-F54C-B078-C083BB820843}" type="presOf" srcId="{15AE65B4-32CA-EF48-A62E-AFE315445C5B}" destId="{43C3FDC5-6D73-0946-B8B6-2126650B85AF}" srcOrd="0" destOrd="0" presId="urn:microsoft.com/office/officeart/2008/layout/CircularPictureCallout"/>
    <dgm:cxn modelId="{180A508B-741A-1347-BD7E-A1D8638F99EF}" srcId="{D0603D33-73B4-3742-B639-54C3D39B8772}" destId="{B0E73C20-9047-1C46-B715-FD90ED94E42A}" srcOrd="1" destOrd="0" parTransId="{A7128E3A-A4E3-694E-9303-8EB678B5D280}" sibTransId="{AFD9B281-794D-7E46-BF68-E987EA1D28D9}"/>
    <dgm:cxn modelId="{F4F1DD5C-1E17-4A4D-879D-C34EAB84801C}" type="presParOf" srcId="{C85B5879-C88A-2F45-98DA-DC1B105CE58F}" destId="{7FF7337A-D832-AD44-8D46-C99FE5C6DB49}" srcOrd="0" destOrd="0" presId="urn:microsoft.com/office/officeart/2008/layout/CircularPictureCallout"/>
    <dgm:cxn modelId="{785E27B2-2AE8-2E47-9AC2-0CB9570653B6}" type="presParOf" srcId="{7FF7337A-D832-AD44-8D46-C99FE5C6DB49}" destId="{DDE69ED5-EF00-BA4F-BB16-2C9AD6D4EC18}" srcOrd="0" destOrd="0" presId="urn:microsoft.com/office/officeart/2008/layout/CircularPictureCallout"/>
    <dgm:cxn modelId="{8A37AB5F-78C3-E345-87B6-A91C6697E9FF}" type="presParOf" srcId="{DDE69ED5-EF00-BA4F-BB16-2C9AD6D4EC18}" destId="{43C3FDC5-6D73-0946-B8B6-2126650B85AF}" srcOrd="0" destOrd="0" presId="urn:microsoft.com/office/officeart/2008/layout/CircularPictureCallout"/>
    <dgm:cxn modelId="{FCC6CBE9-49CC-7141-9DD7-B8FCF1FF37DF}" type="presParOf" srcId="{7FF7337A-D832-AD44-8D46-C99FE5C6DB49}" destId="{C729F762-C944-5144-9D20-B9964FD6FB23}" srcOrd="1" destOrd="0" presId="urn:microsoft.com/office/officeart/2008/layout/CircularPictureCallout"/>
    <dgm:cxn modelId="{48FAA900-BF4B-A14B-947C-92CB47431CCD}" type="presParOf" srcId="{7FF7337A-D832-AD44-8D46-C99FE5C6DB49}" destId="{E9940A8B-D010-544B-AD6C-43ACF1B9FC6C}" srcOrd="2" destOrd="0" presId="urn:microsoft.com/office/officeart/2008/layout/CircularPictureCallout"/>
    <dgm:cxn modelId="{D2CD3CBA-B4B0-E54C-BAB6-5BDFFD09E0AC}" type="presParOf" srcId="{E9940A8B-D010-544B-AD6C-43ACF1B9FC6C}" destId="{C3058BEE-AD0D-274D-83D9-F47B6B2417A7}" srcOrd="0" destOrd="0" presId="urn:microsoft.com/office/officeart/2008/layout/CircularPictureCallout"/>
    <dgm:cxn modelId="{77CDF1F8-063B-154C-B5D9-599A23CB2587}" type="presParOf" srcId="{7FF7337A-D832-AD44-8D46-C99FE5C6DB49}" destId="{CCE852CF-4B37-1F4A-B210-B90C501B9DDC}" srcOrd="3" destOrd="0" presId="urn:microsoft.com/office/officeart/2008/layout/CircularPictureCallout"/>
    <dgm:cxn modelId="{F1ECD2E3-3398-CA41-B171-3FD48D1F326B}" type="presParOf" srcId="{7FF7337A-D832-AD44-8D46-C99FE5C6DB49}" destId="{272233EA-C96E-034D-9900-450D2CBF409E}" srcOrd="4" destOrd="0" presId="urn:microsoft.com/office/officeart/2008/layout/CircularPictureCallout"/>
    <dgm:cxn modelId="{15762DBD-B985-E44D-A36D-7511519AB424}" type="presParOf" srcId="{272233EA-C96E-034D-9900-450D2CBF409E}" destId="{DF81E4BE-E1D7-C44A-8310-9438098C11D3}" srcOrd="0" destOrd="0" presId="urn:microsoft.com/office/officeart/2008/layout/CircularPictureCallout"/>
    <dgm:cxn modelId="{CF109D8E-A0C1-FE4A-878A-DDD4E8CCAA8C}" type="presParOf" srcId="{7FF7337A-D832-AD44-8D46-C99FE5C6DB49}" destId="{B16EE405-4ADE-E24D-9AE7-F74386DBA5F0}" srcOrd="5" destOrd="0" presId="urn:microsoft.com/office/officeart/2008/layout/CircularPictureCallout"/>
    <dgm:cxn modelId="{386F93BA-81F4-9446-A78B-4B5B605F1524}" type="presParOf" srcId="{B16EE405-4ADE-E24D-9AE7-F74386DBA5F0}" destId="{F30554BA-B370-1747-A605-71CF0A83E9DF}" srcOrd="0" destOrd="0" presId="urn:microsoft.com/office/officeart/2008/layout/CircularPictureCallout"/>
    <dgm:cxn modelId="{E3A60289-75E0-1142-B98D-2F9BA5070905}" type="presParOf" srcId="{7FF7337A-D832-AD44-8D46-C99FE5C6DB49}" destId="{59C26C53-FEB9-5943-A112-3F3B8AAA8808}" srcOrd="6" destOrd="0" presId="urn:microsoft.com/office/officeart/2008/layout/CircularPictureCallout"/>
    <dgm:cxn modelId="{91EC6DFC-717C-2D41-A8E9-C7A6E3104618}" type="presParOf" srcId="{7FF7337A-D832-AD44-8D46-C99FE5C6DB49}" destId="{537D3DF4-9BAA-2649-B819-5C83A5632AF0}" srcOrd="7" destOrd="0" presId="urn:microsoft.com/office/officeart/2008/layout/CircularPictureCallout"/>
    <dgm:cxn modelId="{9D414E2E-2675-A44C-BA2C-19E032201BBF}" type="presParOf" srcId="{537D3DF4-9BAA-2649-B819-5C83A5632AF0}" destId="{DB10C474-3E69-1E47-A557-C967C541F482}" srcOrd="0" destOrd="0" presId="urn:microsoft.com/office/officeart/2008/layout/CircularPictureCallout"/>
    <dgm:cxn modelId="{FD1A5F4C-2399-2D43-9BB3-2BB2BB6F1D4A}" type="presParOf" srcId="{7FF7337A-D832-AD44-8D46-C99FE5C6DB49}" destId="{3946A25E-189E-6A44-BF5E-2B695FDF9467}" srcOrd="8" destOrd="0" presId="urn:microsoft.com/office/officeart/2008/layout/CircularPictureCallout"/>
    <dgm:cxn modelId="{A2986240-E0BA-4445-B882-43892D366CAF}" type="presParOf" srcId="{3946A25E-189E-6A44-BF5E-2B695FDF9467}" destId="{23351835-FE41-3046-B637-0E8F6CD3F54D}" srcOrd="0" destOrd="0" presId="urn:microsoft.com/office/officeart/2008/layout/CircularPictureCallout"/>
    <dgm:cxn modelId="{F42C1172-080A-F14B-8147-50E30D72DA3B}" type="presParOf" srcId="{7FF7337A-D832-AD44-8D46-C99FE5C6DB49}" destId="{EB1175C2-457B-7B4E-8713-59A36B2A4197}" srcOrd="9" destOrd="0" presId="urn:microsoft.com/office/officeart/2008/layout/CircularPictureCallout"/>
    <dgm:cxn modelId="{4F33DA10-24F6-7448-B39E-B5615A834DFE}" type="presParOf" srcId="{7FF7337A-D832-AD44-8D46-C99FE5C6DB49}" destId="{3B010478-4107-AB47-BD66-E0AA862F09F1}" srcOrd="10" destOrd="0" presId="urn:microsoft.com/office/officeart/2008/layout/CircularPictureCallout"/>
    <dgm:cxn modelId="{5BD177C4-6AD0-AE48-873B-22B778AEE745}" type="presParOf" srcId="{3B010478-4107-AB47-BD66-E0AA862F09F1}" destId="{C1485804-65ED-8E49-A6A0-BAC0514F3FDD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5E3F2-CC1A-0841-9964-709289EFC3E6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48602-3CDC-9B48-9F21-214D9651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278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658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50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979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54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227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32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290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39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049F-0370-4539-8F79-D2291478CF43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6234-2010-4D4C-B42D-26453C417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034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049F-0370-4539-8F79-D2291478CF43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6234-2010-4D4C-B42D-26453C417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042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049F-0370-4539-8F79-D2291478CF43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6234-2010-4D4C-B42D-26453C417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44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049F-0370-4539-8F79-D2291478CF43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6234-2010-4D4C-B42D-26453C417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11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049F-0370-4539-8F79-D2291478CF43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6234-2010-4D4C-B42D-26453C417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8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049F-0370-4539-8F79-D2291478CF43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6234-2010-4D4C-B42D-26453C417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22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049F-0370-4539-8F79-D2291478CF43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6234-2010-4D4C-B42D-26453C417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18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049F-0370-4539-8F79-D2291478CF43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6234-2010-4D4C-B42D-26453C417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84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049F-0370-4539-8F79-D2291478CF43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6234-2010-4D4C-B42D-26453C417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34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049F-0370-4539-8F79-D2291478CF43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6234-2010-4D4C-B42D-26453C417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095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049F-0370-4539-8F79-D2291478CF43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6234-2010-4D4C-B42D-26453C417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544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8049F-0370-4539-8F79-D2291478CF43}" type="datetimeFigureOut">
              <a:rPr lang="ru-RU" smtClean="0"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86234-2010-4D4C-B42D-26453C417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25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9203" y="1597678"/>
            <a:ext cx="8073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ЭБС 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«Университетская библиотека онлайн»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1326" y="3717032"/>
            <a:ext cx="4969244" cy="1458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Костюк К.Н.</a:t>
            </a:r>
          </a:p>
          <a:p>
            <a:pPr lvl="0" algn="ctr" defTabSz="457200">
              <a:spcBef>
                <a:spcPct val="20000"/>
              </a:spcBef>
            </a:pPr>
            <a:r>
              <a:rPr lang="ru-RU" sz="2200" dirty="0">
                <a:solidFill>
                  <a:prstClr val="black">
                    <a:tint val="75000"/>
                  </a:prstClr>
                </a:solidFill>
              </a:rPr>
              <a:t>Семинар </a:t>
            </a:r>
            <a:br>
              <a:rPr lang="ru-RU" sz="2200" dirty="0">
                <a:solidFill>
                  <a:prstClr val="black">
                    <a:tint val="75000"/>
                  </a:prstClr>
                </a:solidFill>
              </a:rPr>
            </a:br>
            <a:r>
              <a:rPr lang="ru-RU" sz="2200" dirty="0">
                <a:solidFill>
                  <a:prstClr val="black">
                    <a:tint val="75000"/>
                  </a:prstClr>
                </a:solidFill>
              </a:rPr>
              <a:t>«Электронные библиотечные системы»</a:t>
            </a:r>
          </a:p>
          <a:p>
            <a:pPr lvl="0" algn="ctr" defTabSz="457200">
              <a:spcBef>
                <a:spcPct val="20000"/>
              </a:spcBef>
            </a:pPr>
            <a:r>
              <a:rPr lang="ru-RU" sz="2200" dirty="0">
                <a:solidFill>
                  <a:prstClr val="black">
                    <a:tint val="75000"/>
                  </a:prstClr>
                </a:solidFill>
              </a:rPr>
              <a:t>27 марта </a:t>
            </a:r>
            <a:r>
              <a:rPr lang="ru-RU" sz="2200" dirty="0" smtClean="0">
                <a:solidFill>
                  <a:prstClr val="black">
                    <a:tint val="75000"/>
                  </a:prstClr>
                </a:solidFill>
              </a:rPr>
              <a:t>2017 </a:t>
            </a:r>
            <a:r>
              <a:rPr lang="ru-RU" sz="2200" dirty="0">
                <a:solidFill>
                  <a:prstClr val="black">
                    <a:tint val="75000"/>
                  </a:prstClr>
                </a:solidFill>
              </a:rPr>
              <a:t>г. Томск</a:t>
            </a:r>
          </a:p>
        </p:txBody>
      </p:sp>
    </p:spTree>
    <p:extLst>
      <p:ext uri="{BB962C8B-B14F-4D97-AF65-F5344CB8AC3E}">
        <p14:creationId xmlns:p14="http://schemas.microsoft.com/office/powerpoint/2010/main" val="45371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Контент по УГСН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746648" cy="46910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Ключевая литература </a:t>
            </a:r>
            <a:r>
              <a:rPr lang="mr-IN" dirty="0" smtClean="0"/>
              <a:t>–</a:t>
            </a:r>
            <a:r>
              <a:rPr lang="ru-RU" dirty="0" smtClean="0"/>
              <a:t> входящая в УГС (=РПД). Учебники и монографии. </a:t>
            </a:r>
          </a:p>
          <a:p>
            <a:r>
              <a:rPr lang="ru-RU" dirty="0" smtClean="0"/>
              <a:t>Это книги, которые приобретают!</a:t>
            </a:r>
          </a:p>
          <a:p>
            <a:r>
              <a:rPr lang="ru-RU" dirty="0" smtClean="0"/>
              <a:t>Базовая = 13 000 книг (=15%)</a:t>
            </a:r>
          </a:p>
          <a:p>
            <a:r>
              <a:rPr lang="ru-RU" dirty="0" smtClean="0"/>
              <a:t>Издательские = 4 326 книг (=5%)</a:t>
            </a:r>
          </a:p>
          <a:p>
            <a:endParaRPr lang="ru-RU" dirty="0"/>
          </a:p>
          <a:p>
            <a:r>
              <a:rPr lang="ru-RU" dirty="0" smtClean="0"/>
              <a:t>Около 10 УГС имеют более 500 изданий: 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Экономика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Юриспруденция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Языкознание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Педагогика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Информатика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Математика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err="1" smtClean="0"/>
              <a:t>Псхология</a:t>
            </a:r>
            <a:endParaRPr lang="ru-RU" dirty="0" smtClean="0"/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Энергетика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Техника</a:t>
            </a:r>
          </a:p>
          <a:p>
            <a:r>
              <a:rPr lang="ru-RU" dirty="0" smtClean="0"/>
              <a:t>21 УГС </a:t>
            </a:r>
            <a:r>
              <a:rPr lang="mr-IN" dirty="0" smtClean="0"/>
              <a:t>–</a:t>
            </a:r>
            <a:r>
              <a:rPr lang="ru-RU" dirty="0" smtClean="0"/>
              <a:t> менее 100 изданий!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445820"/>
              </p:ext>
            </p:extLst>
          </p:nvPr>
        </p:nvGraphicFramePr>
        <p:xfrm>
          <a:off x="3347864" y="908720"/>
          <a:ext cx="5616624" cy="547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3817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dirty="0" smtClean="0"/>
              <a:t>Монографии</a:t>
            </a:r>
            <a:endParaRPr lang="ru-RU" dirty="0"/>
          </a:p>
        </p:txBody>
      </p:sp>
      <p:sp>
        <p:nvSpPr>
          <p:cNvPr id="4" name="Rectangle 3"/>
          <p:cNvSpPr>
            <a:spLocks noGrp="1"/>
          </p:cNvSpPr>
          <p:nvPr>
            <p:ph sz="quarter" idx="4294967295"/>
          </p:nvPr>
        </p:nvSpPr>
        <p:spPr>
          <a:xfrm>
            <a:off x="4419600" y="2286000"/>
            <a:ext cx="4495800" cy="37147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extLst/>
          </a:lstStyle>
          <a:p>
            <a:pPr marL="0" lvl="1" indent="0">
              <a:buNone/>
            </a:pPr>
            <a:r>
              <a:rPr lang="ru-RU" sz="1800" dirty="0" smtClean="0"/>
              <a:t>Учебники и монографии являются основой ЭБС.</a:t>
            </a:r>
          </a:p>
          <a:p>
            <a:pPr marL="0" lvl="1" indent="0">
              <a:buNone/>
            </a:pPr>
            <a:r>
              <a:rPr lang="ru-RU" sz="1800" dirty="0" smtClean="0"/>
              <a:t>Мы создаем монографическую коллекцию, составляющую </a:t>
            </a:r>
            <a:r>
              <a:rPr lang="ru-RU" sz="1800" dirty="0"/>
              <a:t>костяк университетской науки. </a:t>
            </a:r>
          </a:p>
          <a:p>
            <a:pPr marL="0" lvl="1" indent="0">
              <a:buNone/>
            </a:pPr>
            <a:r>
              <a:rPr lang="ru-RU" sz="1800" dirty="0"/>
              <a:t>Основные предметные области:</a:t>
            </a:r>
          </a:p>
          <a:p>
            <a:pPr marL="274320" lvl="1"/>
            <a:r>
              <a:rPr lang="ru-RU" sz="1800" dirty="0"/>
              <a:t>История</a:t>
            </a:r>
          </a:p>
          <a:p>
            <a:pPr marL="274320" lvl="1"/>
            <a:r>
              <a:rPr lang="ru-RU" sz="1800" dirty="0"/>
              <a:t>Философия</a:t>
            </a:r>
          </a:p>
          <a:p>
            <a:pPr marL="274320" lvl="1"/>
            <a:r>
              <a:rPr lang="ru-RU" sz="1800" dirty="0"/>
              <a:t>Филология</a:t>
            </a:r>
          </a:p>
          <a:p>
            <a:pPr marL="274320" lvl="1"/>
            <a:r>
              <a:rPr lang="ru-RU" sz="1800" dirty="0"/>
              <a:t>Искусствоведение</a:t>
            </a:r>
          </a:p>
          <a:p>
            <a:pPr marL="274320" lvl="1"/>
            <a:r>
              <a:rPr lang="ru-RU" sz="1800" dirty="0"/>
              <a:t>Педагогика</a:t>
            </a:r>
          </a:p>
          <a:p>
            <a:pPr marL="274320" lvl="1"/>
            <a:r>
              <a:rPr lang="ru-RU" sz="1800" dirty="0"/>
              <a:t>Политология</a:t>
            </a:r>
          </a:p>
          <a:p>
            <a:pPr marL="274320" lvl="1"/>
            <a:r>
              <a:rPr lang="ru-RU" sz="1800" dirty="0"/>
              <a:t>Право</a:t>
            </a:r>
          </a:p>
          <a:p>
            <a:pPr marL="274320" lvl="1"/>
            <a:r>
              <a:rPr lang="ru-RU" sz="1800" dirty="0"/>
              <a:t>Религия</a:t>
            </a:r>
          </a:p>
          <a:p>
            <a:pPr marL="274320" lvl="1"/>
            <a:r>
              <a:rPr lang="ru-RU" sz="1800" dirty="0"/>
              <a:t>Социология</a:t>
            </a:r>
          </a:p>
          <a:p>
            <a:pPr marL="274320" lvl="1"/>
            <a:r>
              <a:rPr lang="ru-RU" sz="1800" dirty="0"/>
              <a:t>Экономика</a:t>
            </a:r>
          </a:p>
          <a:p>
            <a:pPr marL="274320"/>
            <a:endParaRPr lang="ru-RU" dirty="0"/>
          </a:p>
        </p:txBody>
      </p:sp>
      <p:pic>
        <p:nvPicPr>
          <p:cNvPr id="6" name="Содержимое 7" descr="Untitled-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2305371" y="3907379"/>
            <a:ext cx="1383544" cy="2176501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7" name="Содержимое 7" descr="Untitled-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81200" y="2209801"/>
            <a:ext cx="1656184" cy="221424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8" name="Содержимое 7" descr="Untitled-1.tif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4800" y="2819401"/>
            <a:ext cx="1512168" cy="216256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2" name="Содержимое 7" descr="Untitled-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43000" y="3657601"/>
            <a:ext cx="1383544" cy="2176501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08520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>
          <a:xfrm>
            <a:off x="1905140" y="317658"/>
            <a:ext cx="7026052" cy="776939"/>
          </a:xfrm>
        </p:spPr>
        <p:txBody>
          <a:bodyPr>
            <a:noAutofit/>
          </a:bodyPr>
          <a:lstStyle/>
          <a:p>
            <a:r>
              <a:rPr lang="ru-RU" sz="3200" b="1" dirty="0"/>
              <a:t>Периодика в ЭБС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95032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После </a:t>
            </a:r>
            <a:r>
              <a:rPr lang="ru-RU" dirty="0"/>
              <a:t>введения нормативов 2011 г. все ЭБС </a:t>
            </a:r>
            <a:r>
              <a:rPr lang="ru-RU" dirty="0" smtClean="0"/>
              <a:t>включили </a:t>
            </a:r>
            <a:r>
              <a:rPr lang="ru-RU" dirty="0"/>
              <a:t>журналы в свой ассортимент.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800000"/>
                </a:solidFill>
              </a:rPr>
              <a:t>Наша </a:t>
            </a:r>
            <a:r>
              <a:rPr lang="ru-RU" dirty="0">
                <a:solidFill>
                  <a:srgbClr val="800000"/>
                </a:solidFill>
              </a:rPr>
              <a:t>концепция: представлять в коллекции Периодики 500 </a:t>
            </a:r>
            <a:r>
              <a:rPr lang="ru-RU" dirty="0" smtClean="0">
                <a:solidFill>
                  <a:srgbClr val="800000"/>
                </a:solidFill>
              </a:rPr>
              <a:t>ведущих журналов </a:t>
            </a:r>
            <a:r>
              <a:rPr lang="ru-RU" dirty="0">
                <a:solidFill>
                  <a:srgbClr val="800000"/>
                </a:solidFill>
              </a:rPr>
              <a:t>по основным направлениям.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«Университетской библиотеке онлайн» собрана внушительная коллекция 800 журналов:</a:t>
            </a:r>
          </a:p>
          <a:p>
            <a:r>
              <a:rPr lang="ru-RU" dirty="0" smtClean="0"/>
              <a:t>350 журналов от 126 издателей. </a:t>
            </a:r>
          </a:p>
          <a:p>
            <a:r>
              <a:rPr lang="ru-RU" dirty="0" smtClean="0"/>
              <a:t>Среди них 210 журналов ВАК.</a:t>
            </a:r>
          </a:p>
          <a:p>
            <a:r>
              <a:rPr lang="ru-RU" dirty="0" smtClean="0"/>
              <a:t>Архивная коллекция 425 журналов.</a:t>
            </a:r>
          </a:p>
          <a:p>
            <a:r>
              <a:rPr lang="ru-RU" dirty="0" smtClean="0"/>
              <a:t>Более 11 000 выпусков.</a:t>
            </a:r>
          </a:p>
          <a:p>
            <a:r>
              <a:rPr lang="ru-RU" dirty="0" smtClean="0"/>
              <a:t>Доступ осуществляется по принципу общего пакета.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Объем просмотров журналов – 650 </a:t>
            </a:r>
            <a:r>
              <a:rPr lang="ru-RU" dirty="0" smtClean="0"/>
              <a:t>000/год. </a:t>
            </a:r>
            <a:r>
              <a:rPr lang="ru-RU" dirty="0"/>
              <a:t>Рост 270</a:t>
            </a:r>
            <a:r>
              <a:rPr lang="ru-RU" dirty="0" smtClean="0"/>
              <a:t>%.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В структуре использования просмотры </a:t>
            </a:r>
            <a:r>
              <a:rPr lang="ru-RU" dirty="0"/>
              <a:t>научной периодики составляет 4%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800000"/>
                </a:solidFill>
              </a:rPr>
              <a:t>С 2015 г. коллекция «Периодики» предлагается как отдельный коллекционный продукт.</a:t>
            </a:r>
            <a:endParaRPr lang="ru-RU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54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696744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Calibri" charset="0"/>
              </a:rPr>
              <a:t>Вопрос с длительностью прав</a:t>
            </a:r>
            <a:endParaRPr kumimoji="0" lang="ru-RU" sz="3200" b="1" dirty="0">
              <a:latin typeface="Calibri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588" y="1259632"/>
            <a:ext cx="8496944" cy="5289451"/>
          </a:xfrm>
        </p:spPr>
        <p:txBody>
          <a:bodyPr>
            <a:noAutofit/>
          </a:bodyPr>
          <a:lstStyle/>
          <a:p>
            <a:pPr marL="914400" lvl="2" indent="0">
              <a:buNone/>
            </a:pPr>
            <a:r>
              <a:rPr lang="ru-RU" sz="2000" dirty="0" smtClean="0"/>
              <a:t>В отличие от бумажной книги, которая приобретается «навсегда», электронная книга предоставляется по лицензии, т.е. </a:t>
            </a:r>
            <a:r>
              <a:rPr lang="ru-RU" sz="2000" b="1" dirty="0" smtClean="0"/>
              <a:t>НА СРОК</a:t>
            </a:r>
            <a:r>
              <a:rPr lang="ru-RU" sz="2000" dirty="0" smtClean="0"/>
              <a:t>.</a:t>
            </a:r>
          </a:p>
          <a:p>
            <a:pPr marL="914400" lvl="2" indent="0">
              <a:buNone/>
            </a:pPr>
            <a:endParaRPr lang="ru-RU" sz="600" dirty="0" smtClean="0"/>
          </a:p>
          <a:p>
            <a:pPr marL="914400" lvl="2" indent="0">
              <a:buNone/>
            </a:pPr>
            <a:r>
              <a:rPr lang="ru-RU" sz="2000" dirty="0" smtClean="0"/>
              <a:t>Длительностью срока может распоряжаться только автор (владелец исключительных прав), поэтому никто не может гарантировать, что книга «не уйдет».</a:t>
            </a:r>
          </a:p>
          <a:p>
            <a:pPr marL="914400" lvl="2" indent="0">
              <a:buNone/>
            </a:pPr>
            <a:endParaRPr lang="ru-RU" sz="600" dirty="0" smtClean="0"/>
          </a:p>
          <a:p>
            <a:pPr marL="914400" lvl="2" indent="0">
              <a:buNone/>
            </a:pPr>
            <a:r>
              <a:rPr lang="ru-RU" sz="2000" b="1" dirty="0" smtClean="0"/>
              <a:t>Мы отделяем «надежную» книгу</a:t>
            </a:r>
            <a:r>
              <a:rPr lang="ru-RU" sz="2000" dirty="0" smtClean="0"/>
              <a:t>, гарантии сохранения которой очень высоки. В отличие от пула ведущих дорогих издательств, когда гарантировать книгу можно только на срок лицензионного договора. Закрепить книгу можно подпиской на 3 года. </a:t>
            </a:r>
          </a:p>
          <a:p>
            <a:pPr marL="914400" lvl="2" indent="0">
              <a:buNone/>
            </a:pPr>
            <a:r>
              <a:rPr lang="ru-RU" sz="2000" dirty="0" smtClean="0"/>
              <a:t>Вместе с тем, мы даем возможность отслеживать </a:t>
            </a:r>
          </a:p>
          <a:p>
            <a:pPr marL="914400" lvl="2" indent="0">
              <a:buNone/>
            </a:pPr>
            <a:r>
              <a:rPr lang="ru-RU" sz="2000" dirty="0" smtClean="0"/>
              <a:t>Функция </a:t>
            </a:r>
            <a:r>
              <a:rPr lang="ru-RU" sz="2000" b="1" dirty="0" smtClean="0"/>
              <a:t>«Движение фонда» </a:t>
            </a:r>
            <a:r>
              <a:rPr lang="ru-RU" sz="2000" dirty="0" smtClean="0"/>
              <a:t>– отражает уход и приход книг. </a:t>
            </a:r>
          </a:p>
          <a:p>
            <a:pPr marL="914400" lvl="2" indent="0">
              <a:buNone/>
            </a:pPr>
            <a:r>
              <a:rPr lang="ru-RU" sz="2000" dirty="0" smtClean="0"/>
              <a:t>Сервис </a:t>
            </a:r>
            <a:r>
              <a:rPr lang="ru-RU" sz="2000" b="1" dirty="0" smtClean="0"/>
              <a:t>«Гарантированная </a:t>
            </a:r>
            <a:r>
              <a:rPr lang="ru-RU" sz="2000" b="1" dirty="0" err="1" smtClean="0"/>
              <a:t>книгообеспеченность</a:t>
            </a:r>
            <a:r>
              <a:rPr lang="ru-RU" sz="2000" b="1" dirty="0" smtClean="0"/>
              <a:t>» </a:t>
            </a:r>
            <a:r>
              <a:rPr lang="mr-IN" sz="2000" dirty="0" smtClean="0"/>
              <a:t>–</a:t>
            </a:r>
            <a:r>
              <a:rPr lang="ru-RU" sz="2000" dirty="0" smtClean="0"/>
              <a:t> позволяет фиксировать книги до конца срока подписки.</a:t>
            </a:r>
          </a:p>
          <a:p>
            <a:pPr marL="914400" lvl="2" indent="0">
              <a:buNone/>
            </a:pPr>
            <a:r>
              <a:rPr lang="ru-RU" sz="2000" dirty="0" smtClean="0"/>
              <a:t>Ежегодно уходит из ЭБС не более 200-300 книг.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4657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866056" y="103695"/>
            <a:ext cx="6820744" cy="104637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Гарантированный сервис </a:t>
            </a:r>
            <a:r>
              <a:rPr lang="ru-RU" sz="3600" b="1" dirty="0" err="1" smtClean="0"/>
              <a:t>Книгообеспеченности</a:t>
            </a:r>
            <a:r>
              <a:rPr lang="ru-RU" sz="3600" b="1" dirty="0" smtClean="0"/>
              <a:t> </a:t>
            </a:r>
            <a:endParaRPr lang="ru-R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57" y="1362362"/>
            <a:ext cx="6520036" cy="357880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0685" y="5118514"/>
            <a:ext cx="83697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Древовидная структура: программы, циклы, дисциплины.</a:t>
            </a:r>
          </a:p>
          <a:p>
            <a:r>
              <a:rPr lang="ru-RU" dirty="0" smtClean="0"/>
              <a:t>«Рекомендательный сервис </a:t>
            </a:r>
            <a:r>
              <a:rPr lang="ru-RU" dirty="0" err="1" smtClean="0"/>
              <a:t>книгообеспеченности</a:t>
            </a:r>
            <a:r>
              <a:rPr lang="ru-RU" dirty="0" smtClean="0"/>
              <a:t>» рекомендует наиболее широко используемые в РПД других вузов учебники по предмету.</a:t>
            </a:r>
          </a:p>
          <a:p>
            <a:r>
              <a:rPr lang="ru-RU" dirty="0" smtClean="0"/>
              <a:t>«Гарантированный сервис </a:t>
            </a:r>
            <a:r>
              <a:rPr lang="ru-RU" dirty="0" err="1" smtClean="0"/>
              <a:t>Книгообеспеченности</a:t>
            </a:r>
            <a:r>
              <a:rPr lang="ru-RU" dirty="0" smtClean="0"/>
              <a:t>» фиксирует набор книг в соответствии с РПД и препятствует уходу книг из ЭБС.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925" y="3861048"/>
            <a:ext cx="82692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Концепция Академической базовой и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Издательских коллекций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в ЭБС «Университетская библиотека онлайн»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2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273050"/>
            <a:ext cx="6314256" cy="707678"/>
          </a:xfrm>
        </p:spPr>
        <p:txBody>
          <a:bodyPr>
            <a:noAutofit/>
          </a:bodyPr>
          <a:lstStyle/>
          <a:p>
            <a:r>
              <a:rPr lang="ru-RU" sz="2800" dirty="0" smtClean="0"/>
              <a:t>Академическая базовая коллекция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" y="1340768"/>
            <a:ext cx="2471192" cy="460851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47500" lnSpcReduction="20000"/>
          </a:bodyPr>
          <a:lstStyle/>
          <a:p>
            <a:pPr>
              <a:spcAft>
                <a:spcPts val="400"/>
              </a:spcAft>
            </a:pPr>
            <a:r>
              <a:rPr lang="ru-RU" dirty="0" smtClean="0"/>
              <a:t>Универсальная книжная коллекция ЭБС, сочетающая ключевые издательства и жанры.</a:t>
            </a:r>
          </a:p>
          <a:p>
            <a:pPr>
              <a:spcAft>
                <a:spcPts val="400"/>
              </a:spcAft>
            </a:pPr>
            <a:r>
              <a:rPr lang="ru-RU" dirty="0" smtClean="0"/>
              <a:t>100 </a:t>
            </a:r>
            <a:r>
              <a:rPr lang="ru-RU" dirty="0"/>
              <a:t>000 изданий</a:t>
            </a:r>
          </a:p>
          <a:p>
            <a:pPr>
              <a:spcAft>
                <a:spcPts val="400"/>
              </a:spcAft>
            </a:pPr>
            <a:r>
              <a:rPr lang="ru-RU" dirty="0"/>
              <a:t>2 500 изданий – ежемесячное пополнение</a:t>
            </a:r>
          </a:p>
          <a:p>
            <a:pPr>
              <a:spcAft>
                <a:spcPts val="400"/>
              </a:spcAft>
            </a:pPr>
            <a:r>
              <a:rPr lang="ru-RU" dirty="0" smtClean="0"/>
              <a:t>13 </a:t>
            </a:r>
            <a:r>
              <a:rPr lang="ru-RU" dirty="0"/>
              <a:t>000 учебников и учебных пособий</a:t>
            </a:r>
          </a:p>
          <a:p>
            <a:pPr>
              <a:spcAft>
                <a:spcPts val="400"/>
              </a:spcAft>
            </a:pPr>
            <a:r>
              <a:rPr lang="ru-RU" dirty="0" smtClean="0"/>
              <a:t>37 </a:t>
            </a:r>
            <a:r>
              <a:rPr lang="ru-RU" dirty="0"/>
              <a:t>000 – научные первоисточники</a:t>
            </a:r>
          </a:p>
          <a:p>
            <a:pPr>
              <a:spcAft>
                <a:spcPts val="400"/>
              </a:spcAft>
            </a:pPr>
            <a:r>
              <a:rPr lang="ru-RU" dirty="0"/>
              <a:t>Ок. 160 журналов </a:t>
            </a:r>
            <a:r>
              <a:rPr lang="ru-RU" dirty="0" smtClean="0"/>
              <a:t>ВАК</a:t>
            </a:r>
          </a:p>
          <a:p>
            <a:pPr>
              <a:spcAft>
                <a:spcPts val="400"/>
              </a:spcAft>
            </a:pPr>
            <a:r>
              <a:rPr lang="ru-RU" dirty="0" smtClean="0"/>
              <a:t>Позволяет закрыть все дисциплины и РПД</a:t>
            </a:r>
          </a:p>
          <a:p>
            <a:pPr>
              <a:spcAft>
                <a:spcPts val="400"/>
              </a:spcAft>
            </a:pPr>
            <a:r>
              <a:rPr lang="ru-RU" dirty="0" smtClean="0"/>
              <a:t>Наиболее выгодный продукт по соотношению цена/качество!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597014763"/>
              </p:ext>
            </p:extLst>
          </p:nvPr>
        </p:nvGraphicFramePr>
        <p:xfrm>
          <a:off x="2362200" y="1340768"/>
          <a:ext cx="6400800" cy="4145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7146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ru-RU" sz="3200" b="1" dirty="0" smtClean="0">
                <a:latin typeface="Calibri" charset="0"/>
              </a:rPr>
              <a:t>Коммерческие учебные издательства</a:t>
            </a:r>
            <a:endParaRPr lang="ru-RU" sz="3200" b="1" dirty="0">
              <a:latin typeface="Calibri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quarter" idx="4294967295"/>
          </p:nvPr>
        </p:nvSpPr>
        <p:spPr>
          <a:xfrm>
            <a:off x="609600" y="1803402"/>
            <a:ext cx="3886200" cy="3047999"/>
          </a:xfrm>
          <a:prstGeom prst="rect">
            <a:avLst/>
          </a:prstGeom>
        </p:spPr>
        <p:txBody>
          <a:bodyPr>
            <a:noAutofit/>
          </a:bodyPr>
          <a:lstStyle>
            <a:extLst/>
          </a:lstStyle>
          <a:p>
            <a:pPr marL="0" indent="0">
              <a:buNone/>
            </a:pPr>
            <a:r>
              <a:rPr lang="ru-RU" sz="1600" b="1" dirty="0"/>
              <a:t>АКАДЕМИЧЕСКАЯ БАЗОВАЯ КОЛЛЕКЦИЯ</a:t>
            </a:r>
            <a:r>
              <a:rPr lang="en-US" sz="1600" b="1" dirty="0"/>
              <a:t> </a:t>
            </a:r>
            <a:r>
              <a:rPr lang="ru-RU" sz="1600" dirty="0"/>
              <a:t>содержит ключевые общегуманитарные издательства:</a:t>
            </a:r>
          </a:p>
          <a:p>
            <a:pPr marL="0" indent="0">
              <a:buNone/>
            </a:pPr>
            <a:r>
              <a:rPr lang="ru-RU" sz="1600" dirty="0"/>
              <a:t>Дашков и К.</a:t>
            </a:r>
          </a:p>
          <a:p>
            <a:pPr marL="0" indent="0">
              <a:buNone/>
            </a:pPr>
            <a:r>
              <a:rPr lang="ru-RU" sz="1600" dirty="0" err="1"/>
              <a:t>Юнити</a:t>
            </a:r>
            <a:r>
              <a:rPr lang="ru-RU" sz="1600" dirty="0"/>
              <a:t>-Дана</a:t>
            </a:r>
          </a:p>
          <a:p>
            <a:pPr marL="0" indent="0">
              <a:buNone/>
            </a:pPr>
            <a:r>
              <a:rPr lang="ru-RU" sz="1600" dirty="0" err="1"/>
              <a:t>Физматлит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Флинта</a:t>
            </a:r>
          </a:p>
          <a:p>
            <a:pPr marL="0" indent="0">
              <a:buNone/>
            </a:pPr>
            <a:r>
              <a:rPr lang="ru-RU" sz="1600" dirty="0" smtClean="0"/>
              <a:t>Статут</a:t>
            </a:r>
            <a:endParaRPr lang="ru-RU" sz="1600" dirty="0"/>
          </a:p>
          <a:p>
            <a:pPr marL="0" indent="0">
              <a:buNone/>
            </a:pPr>
            <a:r>
              <a:rPr lang="ru-RU" sz="1600" dirty="0" err="1"/>
              <a:t>Когито</a:t>
            </a:r>
            <a:endParaRPr lang="ru-RU" sz="1600" dirty="0"/>
          </a:p>
          <a:p>
            <a:pPr marL="0" indent="0">
              <a:buNone/>
            </a:pPr>
            <a:r>
              <a:rPr lang="ru-RU" sz="1600" dirty="0" err="1" smtClean="0"/>
              <a:t>Владос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err="1" smtClean="0"/>
              <a:t>Химиздат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Логос</a:t>
            </a:r>
          </a:p>
        </p:txBody>
      </p:sp>
      <p:sp>
        <p:nvSpPr>
          <p:cNvPr id="4" name="Rectangle 3"/>
          <p:cNvSpPr>
            <a:spLocks noGrp="1"/>
          </p:cNvSpPr>
          <p:nvPr>
            <p:ph sz="quarter" idx="4294967295"/>
          </p:nvPr>
        </p:nvSpPr>
        <p:spPr>
          <a:xfrm>
            <a:off x="4844901" y="1803401"/>
            <a:ext cx="3886200" cy="371383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extLst/>
          </a:lstStyle>
          <a:p>
            <a:pPr marL="0" indent="0">
              <a:buNone/>
            </a:pPr>
            <a:r>
              <a:rPr lang="ru-RU" sz="2200" b="1" dirty="0" smtClean="0"/>
              <a:t>ИЗДАТЕЛЬСКИЕ КОЛЛЕКЦИИ </a:t>
            </a:r>
            <a:r>
              <a:rPr lang="ru-RU" sz="2200" dirty="0" smtClean="0"/>
              <a:t>содержат профильный контент:</a:t>
            </a:r>
          </a:p>
          <a:p>
            <a:pPr marL="0" indent="0">
              <a:buNone/>
            </a:pPr>
            <a:r>
              <a:rPr lang="ru-RU" sz="2200" dirty="0" smtClean="0"/>
              <a:t>Лаборатория знаний (Бином)</a:t>
            </a:r>
            <a:endParaRPr lang="en-US" sz="2200" dirty="0" smtClean="0"/>
          </a:p>
          <a:p>
            <a:pPr marL="0" indent="0">
              <a:buNone/>
            </a:pPr>
            <a:r>
              <a:rPr lang="ru-RU" sz="2200" dirty="0" smtClean="0"/>
              <a:t>Финансы и статистика</a:t>
            </a:r>
          </a:p>
          <a:p>
            <a:pPr marL="0" indent="0">
              <a:buNone/>
            </a:pPr>
            <a:r>
              <a:rPr lang="ru-RU" sz="2200" dirty="0" smtClean="0"/>
              <a:t>ДМК Пресс</a:t>
            </a:r>
          </a:p>
          <a:p>
            <a:pPr marL="0" indent="0">
              <a:buNone/>
            </a:pPr>
            <a:r>
              <a:rPr lang="ru-RU" sz="2200" dirty="0" smtClean="0"/>
              <a:t>Проспект</a:t>
            </a:r>
          </a:p>
          <a:p>
            <a:pPr marL="0" indent="0">
              <a:buNone/>
            </a:pPr>
            <a:r>
              <a:rPr lang="ru-RU" sz="2200" dirty="0" err="1" smtClean="0"/>
              <a:t>Гиорд</a:t>
            </a:r>
            <a:endParaRPr lang="ru-RU" sz="2200" dirty="0" smtClean="0"/>
          </a:p>
          <a:p>
            <a:pPr marL="0" indent="0">
              <a:buNone/>
            </a:pPr>
            <a:r>
              <a:rPr lang="ru-RU" sz="2200" dirty="0" smtClean="0"/>
              <a:t>Горячая линия телеком</a:t>
            </a:r>
          </a:p>
          <a:p>
            <a:pPr marL="0" indent="0">
              <a:buNone/>
            </a:pPr>
            <a:r>
              <a:rPr lang="ru-RU" sz="2200" dirty="0" smtClean="0"/>
              <a:t>АСВ</a:t>
            </a:r>
          </a:p>
          <a:p>
            <a:pPr marL="0" indent="0">
              <a:buNone/>
            </a:pPr>
            <a:r>
              <a:rPr lang="ru-RU" sz="2200" dirty="0" smtClean="0"/>
              <a:t>СО РАН</a:t>
            </a:r>
          </a:p>
          <a:p>
            <a:pPr marL="0" indent="0">
              <a:buNone/>
            </a:pPr>
            <a:r>
              <a:rPr lang="ru-RU" sz="2200" dirty="0" err="1" smtClean="0"/>
              <a:t>Теревинф</a:t>
            </a:r>
            <a:endParaRPr lang="ru-RU" sz="2200" dirty="0" smtClean="0"/>
          </a:p>
          <a:p>
            <a:pPr marL="0" indent="0">
              <a:buNone/>
            </a:pPr>
            <a:r>
              <a:rPr lang="ru-RU" sz="2200" dirty="0" smtClean="0"/>
              <a:t>Солон-Пресс</a:t>
            </a:r>
          </a:p>
          <a:p>
            <a:pPr marL="0" indent="0">
              <a:buNone/>
            </a:pPr>
            <a:r>
              <a:rPr lang="ru-RU" sz="2200" dirty="0" smtClean="0"/>
              <a:t>Финансы и статистика</a:t>
            </a:r>
          </a:p>
          <a:p>
            <a:pPr marL="0" indent="0">
              <a:buNone/>
            </a:pPr>
            <a:r>
              <a:rPr lang="ru-RU" sz="2200" dirty="0" err="1" smtClean="0"/>
              <a:t>Спецлит</a:t>
            </a:r>
            <a:endParaRPr lang="ru-RU" sz="2200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060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ru-RU" sz="3200" b="1" dirty="0">
                <a:latin typeface="Calibri" charset="0"/>
              </a:rPr>
              <a:t>Научные и вузовские издательства</a:t>
            </a:r>
          </a:p>
        </p:txBody>
      </p:sp>
      <p:sp>
        <p:nvSpPr>
          <p:cNvPr id="3" name="Rectangle 2"/>
          <p:cNvSpPr>
            <a:spLocks noGrp="1"/>
          </p:cNvSpPr>
          <p:nvPr>
            <p:ph sz="quarter" idx="4294967295"/>
          </p:nvPr>
        </p:nvSpPr>
        <p:spPr>
          <a:xfrm>
            <a:off x="609600" y="1803403"/>
            <a:ext cx="3886200" cy="436190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extLst/>
          </a:lstStyle>
          <a:p>
            <a:pPr marL="0" indent="0">
              <a:buNone/>
            </a:pPr>
            <a:r>
              <a:rPr lang="ru-RU" sz="2200" b="1" dirty="0" smtClean="0"/>
              <a:t>Ведущие научные коммерческие издательства</a:t>
            </a:r>
            <a:r>
              <a:rPr lang="ru-RU" sz="2200" dirty="0" smtClean="0"/>
              <a:t>:</a:t>
            </a:r>
          </a:p>
          <a:p>
            <a:pPr marL="0" indent="0">
              <a:buNone/>
            </a:pPr>
            <a:r>
              <a:rPr lang="ru-RU" sz="2200" dirty="0" smtClean="0"/>
              <a:t>Языки </a:t>
            </a:r>
            <a:r>
              <a:rPr lang="ru-RU" sz="2200" dirty="0"/>
              <a:t>славянской </a:t>
            </a:r>
            <a:r>
              <a:rPr lang="ru-RU" sz="2200" dirty="0" smtClean="0"/>
              <a:t>культуры</a:t>
            </a:r>
          </a:p>
          <a:p>
            <a:pPr marL="0" indent="0">
              <a:buNone/>
            </a:pPr>
            <a:r>
              <a:rPr lang="ru-RU" sz="2200" dirty="0" smtClean="0"/>
              <a:t>Пер </a:t>
            </a:r>
            <a:r>
              <a:rPr lang="ru-RU" sz="2200" dirty="0" err="1" smtClean="0"/>
              <a:t>Сэ</a:t>
            </a:r>
            <a:endParaRPr lang="ru-RU" sz="2200" dirty="0" smtClean="0"/>
          </a:p>
          <a:p>
            <a:pPr marL="0" indent="0">
              <a:buNone/>
            </a:pPr>
            <a:r>
              <a:rPr lang="ru-RU" sz="2200" dirty="0" smtClean="0"/>
              <a:t>Синергия</a:t>
            </a:r>
          </a:p>
          <a:p>
            <a:pPr marL="0" indent="0">
              <a:buNone/>
            </a:pPr>
            <a:r>
              <a:rPr lang="ru-RU" sz="2200" dirty="0" smtClean="0"/>
              <a:t>Горная книга</a:t>
            </a:r>
            <a:endParaRPr lang="en-US" sz="2200" dirty="0" smtClean="0"/>
          </a:p>
          <a:p>
            <a:pPr marL="0" indent="0">
              <a:buNone/>
            </a:pPr>
            <a:r>
              <a:rPr lang="ru-RU" sz="2200" dirty="0" smtClean="0"/>
              <a:t>Финансы и кредит</a:t>
            </a:r>
          </a:p>
          <a:p>
            <a:pPr marL="0" indent="0">
              <a:buNone/>
            </a:pPr>
            <a:r>
              <a:rPr lang="ru-RU" sz="2200" dirty="0" err="1" smtClean="0"/>
              <a:t>Алетейя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Европа</a:t>
            </a:r>
          </a:p>
          <a:p>
            <a:pPr marL="0" indent="0">
              <a:buNone/>
            </a:pPr>
            <a:r>
              <a:rPr lang="ru-RU" sz="2200" dirty="0"/>
              <a:t>Весь </a:t>
            </a:r>
            <a:r>
              <a:rPr lang="ru-RU" sz="2200" dirty="0" smtClean="0"/>
              <a:t>мир</a:t>
            </a:r>
          </a:p>
          <a:p>
            <a:pPr marL="0" indent="0">
              <a:buNone/>
            </a:pPr>
            <a:r>
              <a:rPr lang="ru-RU" sz="2200" dirty="0" smtClean="0"/>
              <a:t>Советский спорт</a:t>
            </a:r>
          </a:p>
          <a:p>
            <a:pPr marL="0" indent="0">
              <a:buNone/>
            </a:pPr>
            <a:r>
              <a:rPr lang="ru-RU" sz="2200" dirty="0" smtClean="0"/>
              <a:t>Политехника</a:t>
            </a:r>
            <a:endParaRPr lang="ru-RU" sz="2200" dirty="0"/>
          </a:p>
          <a:p>
            <a:pPr marL="0" indent="0">
              <a:buNone/>
            </a:pPr>
            <a:r>
              <a:rPr lang="ru-RU" sz="2200" dirty="0" err="1" smtClean="0"/>
              <a:t>Росспэн</a:t>
            </a:r>
            <a:endParaRPr lang="ru-RU" sz="2200" dirty="0" smtClean="0"/>
          </a:p>
          <a:p>
            <a:pPr marL="0" indent="0">
              <a:buNone/>
            </a:pPr>
            <a:r>
              <a:rPr lang="is-IS" sz="2200" dirty="0" smtClean="0"/>
              <a:t>……………</a:t>
            </a:r>
            <a:r>
              <a:rPr lang="ru-RU" sz="2200" dirty="0" smtClean="0"/>
              <a:t>..</a:t>
            </a:r>
            <a:endParaRPr lang="ru-RU" sz="2200" dirty="0"/>
          </a:p>
        </p:txBody>
      </p:sp>
      <p:sp>
        <p:nvSpPr>
          <p:cNvPr id="4" name="Rectangle 3"/>
          <p:cNvSpPr>
            <a:spLocks noGrp="1"/>
          </p:cNvSpPr>
          <p:nvPr>
            <p:ph sz="quarter" idx="4294967295"/>
          </p:nvPr>
        </p:nvSpPr>
        <p:spPr>
          <a:xfrm>
            <a:off x="4844901" y="1803400"/>
            <a:ext cx="3886200" cy="436190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extLst/>
          </a:lstStyle>
          <a:p>
            <a:pPr marL="0" indent="0">
              <a:buNone/>
            </a:pPr>
            <a:r>
              <a:rPr lang="ru-RU" sz="2200" b="1" dirty="0" smtClean="0"/>
              <a:t>Ведущие вузовские издательства:</a:t>
            </a:r>
          </a:p>
          <a:p>
            <a:pPr marL="0" indent="0">
              <a:buNone/>
            </a:pPr>
            <a:r>
              <a:rPr lang="ru-RU" sz="2200" dirty="0" smtClean="0"/>
              <a:t>Высшая школа экономики</a:t>
            </a:r>
          </a:p>
          <a:p>
            <a:pPr marL="0" indent="0">
              <a:buNone/>
            </a:pPr>
            <a:r>
              <a:rPr lang="ru-RU" sz="2200" dirty="0" smtClean="0"/>
              <a:t>МГУ им. М.В. Ломоносова</a:t>
            </a:r>
          </a:p>
          <a:p>
            <a:pPr marL="0" indent="0">
              <a:buNone/>
            </a:pPr>
            <a:r>
              <a:rPr lang="ru-RU" sz="2200" dirty="0" smtClean="0"/>
              <a:t>МГТУ им. Баумана</a:t>
            </a:r>
          </a:p>
          <a:p>
            <a:pPr marL="0" indent="0">
              <a:buNone/>
            </a:pPr>
            <a:r>
              <a:rPr lang="ru-RU" sz="2200" dirty="0" smtClean="0"/>
              <a:t>Евразийский открытый университет</a:t>
            </a:r>
          </a:p>
          <a:p>
            <a:pPr marL="0" indent="0">
              <a:buNone/>
            </a:pPr>
            <a:r>
              <a:rPr lang="ru-RU" sz="2200" dirty="0" smtClean="0"/>
              <a:t>СПбГУ</a:t>
            </a:r>
          </a:p>
          <a:p>
            <a:pPr marL="0" indent="0">
              <a:buNone/>
            </a:pPr>
            <a:r>
              <a:rPr lang="ru-RU" sz="2200" dirty="0" smtClean="0"/>
              <a:t>Санкт-Петербургский политехнический университет</a:t>
            </a:r>
          </a:p>
          <a:p>
            <a:pPr marL="0" indent="0">
              <a:buNone/>
            </a:pPr>
            <a:r>
              <a:rPr lang="ru-RU" sz="2200" dirty="0" smtClean="0"/>
              <a:t>Томский ГУ</a:t>
            </a:r>
          </a:p>
          <a:p>
            <a:pPr marL="0" indent="0">
              <a:buNone/>
            </a:pPr>
            <a:r>
              <a:rPr lang="ru-RU" sz="2200" dirty="0" smtClean="0"/>
              <a:t>ТУСУР</a:t>
            </a:r>
          </a:p>
          <a:p>
            <a:pPr marL="0" indent="0">
              <a:buNone/>
            </a:pPr>
            <a:r>
              <a:rPr lang="ru-RU" sz="2200" dirty="0" smtClean="0"/>
              <a:t>Сибирский федеральный университет</a:t>
            </a:r>
          </a:p>
          <a:p>
            <a:pPr marL="0" indent="0">
              <a:buNone/>
            </a:pPr>
            <a:r>
              <a:rPr lang="ru-RU" sz="2200" dirty="0" smtClean="0"/>
              <a:t>Московская юридическая академия О. </a:t>
            </a:r>
            <a:r>
              <a:rPr lang="ru-RU" sz="2200" dirty="0" err="1" smtClean="0"/>
              <a:t>Кутафина</a:t>
            </a:r>
            <a:endParaRPr lang="ru-RU" sz="2200" dirty="0" smtClean="0"/>
          </a:p>
          <a:p>
            <a:pPr marL="0" indent="0">
              <a:buNone/>
            </a:pPr>
            <a:r>
              <a:rPr lang="is-IS" sz="2200" dirty="0" smtClean="0"/>
              <a:t>……………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876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890794" y="250473"/>
            <a:ext cx="6635750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Calibri" charset="0"/>
              </a:rPr>
              <a:t>Успех вузовских издательств!</a:t>
            </a:r>
            <a:endParaRPr kumimoji="0" lang="ru-RU" sz="3200" b="1" dirty="0">
              <a:latin typeface="Calibri" charset="0"/>
            </a:endParaRP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1391534" y="1600200"/>
            <a:ext cx="7210425" cy="5053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ru-RU" sz="2000" b="1" dirty="0" smtClean="0">
                <a:latin typeface="Calibri" charset="0"/>
              </a:rPr>
              <a:t>Вузовские издательства е-книг:</a:t>
            </a:r>
          </a:p>
          <a:p>
            <a:pPr>
              <a:buBlip>
                <a:blip r:embed="rId2"/>
              </a:buBlip>
            </a:pPr>
            <a:r>
              <a:rPr lang="ru-RU" sz="2000" dirty="0" smtClean="0">
                <a:latin typeface="Calibri" charset="0"/>
              </a:rPr>
              <a:t>60</a:t>
            </a:r>
            <a:r>
              <a:rPr kumimoji="0" lang="ru-RU" sz="2000" dirty="0" smtClean="0">
                <a:latin typeface="Calibri" charset="0"/>
              </a:rPr>
              <a:t> крупных вузовских издательств (25% базовой коллекции)</a:t>
            </a:r>
          </a:p>
          <a:p>
            <a:pPr>
              <a:buBlip>
                <a:blip r:embed="rId2"/>
              </a:buBlip>
            </a:pPr>
            <a:r>
              <a:rPr kumimoji="0" lang="ru-RU" sz="2000" dirty="0" smtClean="0">
                <a:latin typeface="Calibri" charset="0"/>
              </a:rPr>
              <a:t>Доля вузовских книг в учебниках и монографиях = 5300 = 30%</a:t>
            </a:r>
          </a:p>
          <a:p>
            <a:pPr>
              <a:buBlip>
                <a:blip r:embed="rId2"/>
              </a:buBlip>
            </a:pPr>
            <a:r>
              <a:rPr kumimoji="0" lang="ru-RU" sz="2000" dirty="0" smtClean="0">
                <a:latin typeface="Calibri" charset="0"/>
              </a:rPr>
              <a:t>Доля в доходе от продаж е-книг = 25%</a:t>
            </a:r>
          </a:p>
          <a:p>
            <a:pPr marL="0" indent="0">
              <a:buNone/>
            </a:pPr>
            <a:r>
              <a:rPr kumimoji="0" lang="ru-RU" sz="2000" dirty="0" smtClean="0">
                <a:latin typeface="Calibri" charset="0"/>
              </a:rPr>
              <a:t>= коммерческие результаты вузов аналогичны федеральным издательствам!</a:t>
            </a:r>
          </a:p>
          <a:p>
            <a:pPr marL="0" indent="0">
              <a:buNone/>
            </a:pPr>
            <a:endParaRPr kumimoji="0" lang="ru-RU" sz="800" dirty="0" smtClean="0">
              <a:latin typeface="Calibri" charset="0"/>
            </a:endParaRPr>
          </a:p>
          <a:p>
            <a:pPr marL="0" indent="0" algn="ctr">
              <a:buNone/>
            </a:pPr>
            <a:r>
              <a:rPr kumimoji="0" lang="ru-RU" sz="2000" b="1" dirty="0" smtClean="0">
                <a:solidFill>
                  <a:schemeClr val="accent1"/>
                </a:solidFill>
                <a:latin typeface="Calibri" charset="0"/>
              </a:rPr>
              <a:t>В электронной дистрибуции вузы заметно улучшают свои показатели по отношению к коммерческим издательствам. 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accent1"/>
                </a:solidFill>
                <a:latin typeface="Calibri" charset="0"/>
              </a:rPr>
              <a:t>Вузовской науке нужен тот продукт, который она и производит. В ЭБС она получает простой и надежный путь к нему.</a:t>
            </a:r>
            <a:endParaRPr kumimoji="0" lang="ru-RU" sz="2000" b="1" dirty="0" smtClean="0">
              <a:solidFill>
                <a:schemeClr val="accent1"/>
              </a:solidFill>
              <a:latin typeface="Calibri" charset="0"/>
            </a:endParaRPr>
          </a:p>
          <a:p>
            <a:pPr marL="0" indent="0">
              <a:buNone/>
            </a:pPr>
            <a:endParaRPr kumimoji="0" lang="ru-RU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2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861048"/>
            <a:ext cx="73206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«Университетская библиотека онлайн»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как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</a:rPr>
              <a:t>агрегатор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 национального масштаба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0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997" y="447828"/>
            <a:ext cx="86409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alibri" charset="0"/>
                <a:ea typeface="+mj-ea"/>
                <a:cs typeface="+mj-cs"/>
              </a:rPr>
              <a:t>Концепция вариативной части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3717032"/>
            <a:ext cx="84494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30% от цены контракта на выбор:</a:t>
            </a:r>
          </a:p>
          <a:p>
            <a:r>
              <a:rPr lang="ru-RU" sz="2000" dirty="0" smtClean="0"/>
              <a:t>Вариативная часть позволяет не покупать все подряд в одном мешке, а разделить подписку на две части:</a:t>
            </a:r>
          </a:p>
          <a:p>
            <a:r>
              <a:rPr lang="ru-RU" sz="2000" dirty="0" smtClean="0"/>
              <a:t>1) Базовая академическая коллекция, в которую входят издания по наиболее широким и общезначимым предметам (социально-гуманитарного цикла);</a:t>
            </a:r>
          </a:p>
          <a:p>
            <a:r>
              <a:rPr lang="ru-RU" sz="2000" dirty="0" smtClean="0"/>
              <a:t>2) На выбор профильные коллекции, в особенности, технической и отраслевой направленности.</a:t>
            </a:r>
          </a:p>
          <a:p>
            <a:r>
              <a:rPr lang="ru-RU" sz="2000" dirty="0" smtClean="0"/>
              <a:t>3) </a:t>
            </a:r>
            <a:r>
              <a:rPr lang="ru-RU" sz="2000" dirty="0" err="1" smtClean="0"/>
              <a:t>Покнижное</a:t>
            </a:r>
            <a:r>
              <a:rPr lang="ru-RU" sz="2000" dirty="0" smtClean="0"/>
              <a:t> комплектование </a:t>
            </a:r>
            <a:r>
              <a:rPr lang="mr-IN" sz="2000" dirty="0" smtClean="0"/>
              <a:t>–</a:t>
            </a:r>
            <a:r>
              <a:rPr lang="ru-RU" sz="2000" dirty="0" smtClean="0"/>
              <a:t> из разных коллекций.</a:t>
            </a:r>
          </a:p>
          <a:p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88202182"/>
              </p:ext>
            </p:extLst>
          </p:nvPr>
        </p:nvGraphicFramePr>
        <p:xfrm>
          <a:off x="1524000" y="1397000"/>
          <a:ext cx="6096000" cy="217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94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829553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Отдел Издательских коллекци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й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2896"/>
            <a:ext cx="9144000" cy="3766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073" y="1484784"/>
            <a:ext cx="8245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Издательские коллекции размещаются отдельно от базовой.</a:t>
            </a:r>
          </a:p>
          <a:p>
            <a:r>
              <a:rPr lang="ru-RU" sz="2400" i="1" dirty="0" smtClean="0"/>
              <a:t>Представлено 90 коллекций!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2186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829553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Книги Издательских коллекци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й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804" y="1844824"/>
            <a:ext cx="7078611" cy="445105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10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544" y="62068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Онлайн-калькулятор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Изображение 1" descr="Калькулятор УБ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60298"/>
            <a:ext cx="7545051" cy="4372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5805264"/>
            <a:ext cx="739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ЭБС-КОНСТРУКТОР (=</a:t>
            </a:r>
            <a:r>
              <a:rPr lang="ru-RU" dirty="0" err="1" smtClean="0"/>
              <a:t>Библиокомплектатор</a:t>
            </a:r>
            <a:r>
              <a:rPr lang="ru-RU" dirty="0"/>
              <a:t>)</a:t>
            </a:r>
            <a:r>
              <a:rPr lang="ru-RU" dirty="0" smtClean="0"/>
              <a:t>. Удобно! Выбор коллекций </a:t>
            </a:r>
            <a:r>
              <a:rPr lang="ru-RU" dirty="0" err="1" smtClean="0"/>
              <a:t>коллекционно</a:t>
            </a:r>
            <a:r>
              <a:rPr lang="ru-RU" dirty="0" smtClean="0"/>
              <a:t> и </a:t>
            </a:r>
            <a:r>
              <a:rPr lang="ru-RU" dirty="0" err="1" smtClean="0"/>
              <a:t>покнижно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07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187624" y="303311"/>
            <a:ext cx="6851104" cy="1143000"/>
          </a:xfrm>
        </p:spPr>
        <p:txBody>
          <a:bodyPr>
            <a:normAutofit/>
          </a:bodyPr>
          <a:lstStyle/>
          <a:p>
            <a:r>
              <a:rPr lang="ru-RU" sz="3200" b="1" smtClean="0">
                <a:latin typeface="Calibri" charset="0"/>
              </a:rPr>
              <a:t>Значительные российские </a:t>
            </a:r>
            <a:r>
              <a:rPr lang="ru-RU" sz="3200" b="1" dirty="0">
                <a:latin typeface="Calibri" charset="0"/>
              </a:rPr>
              <a:t>ученые</a:t>
            </a: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l="-16019" r="-16019"/>
          <a:stretch>
            <a:fillRect/>
          </a:stretch>
        </p:blipFill>
        <p:spPr>
          <a:xfrm>
            <a:off x="3799276" y="1905000"/>
            <a:ext cx="5801925" cy="4145880"/>
          </a:xfrm>
        </p:spPr>
      </p:pic>
      <p:sp>
        <p:nvSpPr>
          <p:cNvPr id="5" name="TextBox 4"/>
          <p:cNvSpPr txBox="1"/>
          <p:nvPr/>
        </p:nvSpPr>
        <p:spPr>
          <a:xfrm>
            <a:off x="228601" y="6021288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Наша цель – собрать все книги известных российских ученых</a:t>
            </a:r>
            <a:endParaRPr lang="ru-RU" dirty="0"/>
          </a:p>
        </p:txBody>
      </p:sp>
      <p:pic>
        <p:nvPicPr>
          <p:cNvPr id="6" name="Рисунок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9800"/>
            <a:ext cx="4060582" cy="30479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514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620688"/>
            <a:ext cx="6377880" cy="65293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Calibri" charset="0"/>
              </a:rPr>
              <a:t>Удобство навигации</a:t>
            </a:r>
            <a:endParaRPr lang="ru-RU" sz="3600" b="1" dirty="0">
              <a:latin typeface="Calibri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2400" y="1905001"/>
            <a:ext cx="2667000" cy="47751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Blip>
                <a:blip r:embed="rId2"/>
              </a:buBlip>
            </a:pPr>
            <a:r>
              <a:rPr lang="ru-RU" sz="1800" b="1" dirty="0" smtClean="0">
                <a:solidFill>
                  <a:schemeClr val="accent1"/>
                </a:solidFill>
              </a:rPr>
              <a:t>Предметный каталог – </a:t>
            </a:r>
            <a:r>
              <a:rPr lang="ru-RU" sz="1500" b="1" dirty="0"/>
              <a:t>классическая библиотечная систематизация </a:t>
            </a:r>
          </a:p>
          <a:p>
            <a:pPr>
              <a:spcBef>
                <a:spcPts val="0"/>
              </a:spcBef>
              <a:buBlip>
                <a:blip r:embed="rId2"/>
              </a:buBlip>
            </a:pPr>
            <a:r>
              <a:rPr lang="ru-RU" sz="1800" b="1" dirty="0" smtClean="0">
                <a:solidFill>
                  <a:schemeClr val="accent1"/>
                </a:solidFill>
              </a:rPr>
              <a:t>Тематические </a:t>
            </a:r>
            <a:r>
              <a:rPr lang="ru-RU" sz="1800" b="1" dirty="0">
                <a:solidFill>
                  <a:schemeClr val="accent1"/>
                </a:solidFill>
              </a:rPr>
              <a:t>коллекции </a:t>
            </a:r>
            <a:r>
              <a:rPr lang="ru-RU" sz="1600" b="1" dirty="0"/>
              <a:t>– это </a:t>
            </a:r>
            <a:r>
              <a:rPr lang="ru-RU" sz="1600" b="1" dirty="0" smtClean="0"/>
              <a:t>целенаправленные   подборки </a:t>
            </a:r>
            <a:r>
              <a:rPr lang="ru-RU" sz="1600" b="1" dirty="0"/>
              <a:t>научной, научно-популярной и художественной литературы по </a:t>
            </a:r>
            <a:r>
              <a:rPr lang="ru-RU" sz="1600" b="1" dirty="0" smtClean="0"/>
              <a:t>отдельным проблемам</a:t>
            </a:r>
            <a:r>
              <a:rPr lang="ru-RU" sz="1600" b="1" dirty="0"/>
              <a:t>. </a:t>
            </a:r>
          </a:p>
          <a:p>
            <a:pPr>
              <a:spcBef>
                <a:spcPts val="0"/>
              </a:spcBef>
              <a:buBlip>
                <a:blip r:embed="rId2"/>
              </a:buBlip>
            </a:pPr>
            <a:r>
              <a:rPr lang="ru-RU" sz="1600" b="1" dirty="0" smtClean="0">
                <a:solidFill>
                  <a:schemeClr val="accent1"/>
                </a:solidFill>
              </a:rPr>
              <a:t>Издательские коллекции - </a:t>
            </a:r>
            <a:r>
              <a:rPr lang="ru-RU" sz="1600" dirty="0"/>
              <a:t>к</a:t>
            </a:r>
            <a:r>
              <a:rPr lang="ru-RU" sz="1600" dirty="0" smtClean="0"/>
              <a:t>оллекции </a:t>
            </a:r>
            <a:r>
              <a:rPr lang="ru-RU" sz="1600" dirty="0"/>
              <a:t>составлены </a:t>
            </a:r>
            <a:r>
              <a:rPr lang="ru-RU" sz="1600" dirty="0" smtClean="0"/>
              <a:t>самими издательствами. </a:t>
            </a:r>
            <a:endParaRPr lang="en-US" sz="1600" dirty="0" smtClean="0"/>
          </a:p>
        </p:txBody>
      </p:sp>
      <p:pic>
        <p:nvPicPr>
          <p:cNvPr id="6" name="Изображение 5" descr="Коллекция_Русская монархия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7"/>
          <a:stretch/>
        </p:blipFill>
        <p:spPr>
          <a:xfrm>
            <a:off x="2987824" y="1556792"/>
            <a:ext cx="5691799" cy="454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9872" y="1507216"/>
            <a:ext cx="3931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книжные коллекции Русские монархи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15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4353" y="768783"/>
            <a:ext cx="5363748" cy="586354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Calibri" charset="0"/>
              </a:rPr>
              <a:t>ТЕМАТИЧЕСКИЕ КОЛЛЕКЦИИ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82919" y="5588794"/>
            <a:ext cx="13211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lib.biblioclub.ru</a:t>
            </a:r>
            <a:endParaRPr lang="ru-RU" sz="13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4353" y="1853023"/>
            <a:ext cx="4982039" cy="378234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/>
              <a:t>Тематические книжные коллекции – это целостные, отобранные коллекции лучших произведений по наиболее популярным темам.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800000"/>
                </a:solidFill>
              </a:rPr>
              <a:t>Более 100 коллекций!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История России в монографиях и исследованиях</a:t>
            </a:r>
          </a:p>
          <a:p>
            <a:r>
              <a:rPr lang="ru-RU" dirty="0"/>
              <a:t>Мемуарная и биографическая литература</a:t>
            </a:r>
          </a:p>
          <a:p>
            <a:r>
              <a:rPr lang="ru-RU" dirty="0"/>
              <a:t>Русские Династии</a:t>
            </a:r>
          </a:p>
          <a:p>
            <a:r>
              <a:rPr lang="ru-RU" dirty="0" smtClean="0"/>
              <a:t>История в документах</a:t>
            </a:r>
            <a:endParaRPr lang="ru-RU" dirty="0"/>
          </a:p>
          <a:p>
            <a:r>
              <a:rPr lang="ru-RU" dirty="0"/>
              <a:t>Философская мысль</a:t>
            </a:r>
          </a:p>
          <a:p>
            <a:r>
              <a:rPr lang="ru-RU" dirty="0"/>
              <a:t>Всемирная история, Военная история</a:t>
            </a:r>
          </a:p>
          <a:p>
            <a:r>
              <a:rPr lang="ru-RU" dirty="0"/>
              <a:t>Из истории дипломатии и внешней политики</a:t>
            </a:r>
          </a:p>
          <a:p>
            <a:r>
              <a:rPr lang="ru-RU" dirty="0"/>
              <a:t>Библиотека русской и зарубежной классики</a:t>
            </a:r>
          </a:p>
          <a:p>
            <a:r>
              <a:rPr lang="ru-RU" dirty="0"/>
              <a:t>Народы мира: культура, этнография, путешествия и т.д.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338" y="857250"/>
            <a:ext cx="1981513" cy="1981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899" y="3152287"/>
            <a:ext cx="2067101" cy="2067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57250"/>
            <a:ext cx="1981513" cy="19815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465538"/>
            <a:ext cx="1986335" cy="198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3193" y="1780620"/>
            <a:ext cx="1697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Достоевский</a:t>
            </a:r>
          </a:p>
          <a:p>
            <a:r>
              <a:rPr lang="ru-RU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Толстой</a:t>
            </a:r>
          </a:p>
          <a:p>
            <a:r>
              <a:rPr lang="ru-RU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Пушкин</a:t>
            </a:r>
          </a:p>
          <a:p>
            <a:r>
              <a:rPr lang="ru-RU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Набоков</a:t>
            </a:r>
          </a:p>
        </p:txBody>
      </p:sp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ru-RU" sz="3200" b="1" dirty="0">
                <a:latin typeface="Calibri" charset="0"/>
              </a:rPr>
              <a:t>Золотой фонд научной классики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294967295"/>
          </p:nvPr>
        </p:nvSpPr>
        <p:spPr>
          <a:xfrm>
            <a:off x="609600" y="1905002"/>
            <a:ext cx="3962400" cy="4470399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marL="0" indent="0">
              <a:buNone/>
            </a:pPr>
            <a:r>
              <a:rPr lang="ru-RU" sz="2200" dirty="0" smtClean="0"/>
              <a:t>Классика научной и художественной литературы:</a:t>
            </a:r>
          </a:p>
          <a:p>
            <a:pPr marL="0" indent="0">
              <a:buNone/>
            </a:pPr>
            <a:r>
              <a:rPr lang="ru-RU" sz="2200" dirty="0" smtClean="0"/>
              <a:t>- собрания сочинений;</a:t>
            </a:r>
          </a:p>
          <a:p>
            <a:pPr marL="0" indent="0">
              <a:buNone/>
            </a:pPr>
            <a:r>
              <a:rPr lang="ru-RU" sz="2200" dirty="0" smtClean="0"/>
              <a:t>- 6 000 подобранных произведений научной классики.</a:t>
            </a:r>
            <a:endParaRPr lang="ru-RU" sz="2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1" y="2006601"/>
            <a:ext cx="1769097" cy="23587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98" y="2988439"/>
            <a:ext cx="1749698" cy="233293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52" y="4154905"/>
            <a:ext cx="1751661" cy="233554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20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ru-RU" sz="3200" b="1" dirty="0" err="1">
                <a:latin typeface="Calibri" charset="0"/>
              </a:rPr>
              <a:t>Энциклопедиум</a:t>
            </a:r>
            <a:endParaRPr lang="ru-RU" sz="3200" b="1" dirty="0">
              <a:latin typeface="Calibri" charset="0"/>
            </a:endParaRPr>
          </a:p>
        </p:txBody>
      </p:sp>
      <p:sp>
        <p:nvSpPr>
          <p:cNvPr id="4" name="Rectangle 3"/>
          <p:cNvSpPr>
            <a:spLocks noGrp="1"/>
          </p:cNvSpPr>
          <p:nvPr>
            <p:ph sz="quarter" idx="4294967295"/>
          </p:nvPr>
        </p:nvSpPr>
        <p:spPr>
          <a:xfrm>
            <a:off x="5940152" y="1772816"/>
            <a:ext cx="3124200" cy="35052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extLst/>
          </a:lstStyle>
          <a:p>
            <a:pPr marL="0" lvl="1" indent="0">
              <a:buNone/>
            </a:pPr>
            <a:r>
              <a:rPr lang="ru-RU" dirty="0"/>
              <a:t>Энциклопедическая и справочная литература на русском языке:</a:t>
            </a:r>
          </a:p>
          <a:p>
            <a:pPr marL="274313" lvl="1"/>
            <a:r>
              <a:rPr lang="ru-RU" dirty="0"/>
              <a:t>Более 600 </a:t>
            </a:r>
            <a:r>
              <a:rPr lang="ru-RU" dirty="0" smtClean="0"/>
              <a:t>энциклопедий и справочников;</a:t>
            </a:r>
          </a:p>
          <a:p>
            <a:pPr marL="274313" lvl="1"/>
            <a:r>
              <a:rPr lang="ru-RU" dirty="0" smtClean="0"/>
              <a:t>1 400 000 статей;</a:t>
            </a:r>
          </a:p>
          <a:p>
            <a:pPr marL="0" lvl="1" indent="0">
              <a:buNone/>
            </a:pPr>
            <a:r>
              <a:rPr lang="ru-RU" dirty="0" smtClean="0"/>
              <a:t>Крупнейший российский ресурс авторских и издательских, профессиональных и универсальных справочников.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72816"/>
            <a:ext cx="537212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5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01445" y="68257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Calibri" charset="0"/>
              </a:rPr>
              <a:t>Дополнения к </a:t>
            </a:r>
            <a:r>
              <a:rPr lang="ru-RU" sz="3200" b="1" dirty="0" smtClean="0">
                <a:latin typeface="Calibri" charset="0"/>
              </a:rPr>
              <a:t>учебникам</a:t>
            </a:r>
            <a:endParaRPr lang="ru-RU" sz="3200" b="1" dirty="0">
              <a:latin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537" y="2638658"/>
            <a:ext cx="2743200" cy="7155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/>
              <a:t>Периодика</a:t>
            </a:r>
            <a:r>
              <a:rPr lang="ru-RU" sz="1350" dirty="0"/>
              <a:t> </a:t>
            </a:r>
            <a:r>
              <a:rPr lang="mr-IN" sz="1350" dirty="0"/>
              <a:t>–</a:t>
            </a:r>
            <a:r>
              <a:rPr lang="ru-RU" sz="1350" dirty="0"/>
              <a:t> около </a:t>
            </a:r>
            <a:r>
              <a:rPr lang="ru-RU" sz="1350" dirty="0" smtClean="0"/>
              <a:t>500 </a:t>
            </a:r>
            <a:r>
              <a:rPr lang="ru-RU" sz="1350" dirty="0"/>
              <a:t>изданий</a:t>
            </a:r>
          </a:p>
          <a:p>
            <a:r>
              <a:rPr lang="ru-RU" sz="1350" dirty="0"/>
              <a:t>Мы собираем высокорейтинговые дорогие издания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5367" y="2638657"/>
            <a:ext cx="1965401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/>
              <a:t>Книжные коллекции </a:t>
            </a:r>
            <a:r>
              <a:rPr lang="mr-IN" sz="1350" dirty="0"/>
              <a:t>–</a:t>
            </a:r>
            <a:r>
              <a:rPr lang="ru-RU" sz="1350" dirty="0"/>
              <a:t> </a:t>
            </a:r>
            <a:r>
              <a:rPr lang="ru-RU" sz="1350" dirty="0" err="1"/>
              <a:t>компедиумы</a:t>
            </a:r>
            <a:r>
              <a:rPr lang="ru-RU" sz="1350" dirty="0"/>
              <a:t> наиболее интересных книг по актуальной теме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9301" y="2638658"/>
            <a:ext cx="2587375" cy="5078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ru-RU" sz="1350" b="1" dirty="0"/>
              <a:t>Выдающиеся ученые </a:t>
            </a:r>
            <a:r>
              <a:rPr lang="mr-IN" sz="1350" dirty="0"/>
              <a:t>–</a:t>
            </a:r>
            <a:r>
              <a:rPr lang="ru-RU" sz="1350" dirty="0"/>
              <a:t> </a:t>
            </a:r>
          </a:p>
          <a:p>
            <a:r>
              <a:rPr lang="ru-RU" sz="1350" dirty="0"/>
              <a:t>Коллекция книг классиков науки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66364" y="3274279"/>
            <a:ext cx="1764681" cy="92333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/>
              <a:t>Библиотека русской классики </a:t>
            </a:r>
            <a:r>
              <a:rPr lang="ru-RU" sz="1350" dirty="0"/>
              <a:t>- собрания сочинений русских писателей и поэтов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1671" y="3307733"/>
            <a:ext cx="1221059" cy="21698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/>
              <a:t>Базы данных </a:t>
            </a:r>
            <a:r>
              <a:rPr lang="ru-RU" sz="1350" dirty="0"/>
              <a:t>архивных и публичных документов: Документы ООН, Всемирного банка, Летописей и т.д.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82851" y="3943350"/>
            <a:ext cx="3278459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 err="1"/>
              <a:t>Энциклопедиум</a:t>
            </a:r>
            <a:r>
              <a:rPr lang="ru-RU" sz="1350" dirty="0"/>
              <a:t> </a:t>
            </a:r>
            <a:r>
              <a:rPr lang="mr-IN" sz="1350" dirty="0"/>
              <a:t>–</a:t>
            </a:r>
            <a:r>
              <a:rPr lang="ru-RU" sz="1350" dirty="0"/>
              <a:t> энциклопедии, справочники, словари. Более 1000 изданий</a:t>
            </a:r>
            <a:r>
              <a:rPr lang="en-US" sz="1350" dirty="0"/>
              <a:t> (</a:t>
            </a:r>
            <a:r>
              <a:rPr lang="ru-RU" sz="1350" dirty="0"/>
              <a:t>1,5 млн. статей) в формате </a:t>
            </a:r>
            <a:r>
              <a:rPr lang="en-US" sz="1350" dirty="0"/>
              <a:t>PDF </a:t>
            </a:r>
            <a:r>
              <a:rPr lang="ru-RU" sz="1350" dirty="0"/>
              <a:t> и </a:t>
            </a:r>
            <a:r>
              <a:rPr lang="en-US" sz="1350" dirty="0"/>
              <a:t>EPUB.</a:t>
            </a:r>
            <a:endParaRPr lang="ru-RU" sz="1350" dirty="0"/>
          </a:p>
        </p:txBody>
      </p:sp>
      <p:sp>
        <p:nvSpPr>
          <p:cNvPr id="14" name="TextBox 13"/>
          <p:cNvSpPr txBox="1"/>
          <p:nvPr/>
        </p:nvSpPr>
        <p:spPr>
          <a:xfrm>
            <a:off x="334537" y="3746654"/>
            <a:ext cx="1689410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/>
              <a:t>Библиотечные проекты </a:t>
            </a:r>
            <a:r>
              <a:rPr lang="ru-RU" sz="1350" dirty="0"/>
              <a:t>- Собрания документов и книг. </a:t>
            </a:r>
            <a:r>
              <a:rPr lang="ru-RU" sz="1350" b="1" dirty="0"/>
              <a:t>Золотая коллекция права</a:t>
            </a:r>
            <a:r>
              <a:rPr lang="ru-RU" sz="1350" dirty="0"/>
              <a:t>, краеведение - </a:t>
            </a:r>
            <a:r>
              <a:rPr lang="ru-RU" sz="1350" b="1" dirty="0" err="1"/>
              <a:t>Москвоведение</a:t>
            </a:r>
            <a:r>
              <a:rPr lang="ru-RU" sz="1350" dirty="0"/>
              <a:t>, </a:t>
            </a:r>
            <a:r>
              <a:rPr lang="ru-RU" sz="1350" b="1" dirty="0"/>
              <a:t>Санкт-Петербург</a:t>
            </a:r>
            <a:r>
              <a:rPr lang="ru-RU" sz="1350" dirty="0"/>
              <a:t>, Урал.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7761" y="4980414"/>
            <a:ext cx="3270095" cy="71558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/>
              <a:t>Золотой фонд научной классики </a:t>
            </a:r>
            <a:r>
              <a:rPr lang="mr-IN" sz="1350" dirty="0"/>
              <a:t>–</a:t>
            </a:r>
            <a:r>
              <a:rPr lang="ru-RU" sz="1350" dirty="0"/>
              <a:t> самые ценные издания дореволюционной эпохи (6000 томов)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66364" y="4512065"/>
            <a:ext cx="1767118" cy="11310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/>
              <a:t>Альбомные серии </a:t>
            </a:r>
            <a:r>
              <a:rPr lang="ru-RU" sz="1350" dirty="0"/>
              <a:t>«</a:t>
            </a:r>
            <a:r>
              <a:rPr lang="ru-RU" sz="1350" dirty="0" err="1"/>
              <a:t>Директ</a:t>
            </a:r>
            <a:r>
              <a:rPr lang="ru-RU" sz="1350" dirty="0"/>
              <a:t>-Медиа» </a:t>
            </a:r>
            <a:r>
              <a:rPr lang="mr-IN" sz="1350" dirty="0"/>
              <a:t>–</a:t>
            </a:r>
            <a:r>
              <a:rPr lang="ru-RU" sz="1350" dirty="0"/>
              <a:t> более 400 альбомов великих художников, </a:t>
            </a:r>
            <a:r>
              <a:rPr lang="ru-RU" sz="1350" dirty="0" err="1"/>
              <a:t>архитектов</a:t>
            </a:r>
            <a:r>
              <a:rPr lang="ru-RU" sz="1350" dirty="0"/>
              <a:t>, музеев.</a:t>
            </a:r>
          </a:p>
        </p:txBody>
      </p:sp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101600"/>
            <a:ext cx="8077200" cy="1397000"/>
          </a:xfrm>
        </p:spPr>
        <p:txBody>
          <a:bodyPr anchor="b">
            <a:normAutofit/>
          </a:bodyPr>
          <a:lstStyle>
            <a:extLst/>
          </a:lstStyle>
          <a:p>
            <a:r>
              <a:rPr lang="ru-RU" dirty="0" smtClean="0"/>
              <a:t>Университетская библиотека онлайн</a:t>
            </a:r>
            <a:r>
              <a:rPr lang="en-US" dirty="0" smtClean="0"/>
              <a:t> </a:t>
            </a:r>
            <a:r>
              <a:rPr lang="ru-RU" dirty="0" smtClean="0"/>
              <a:t>- крупнейшая ЭБС в России</a:t>
            </a:r>
            <a:endParaRPr lang="ru-RU" dirty="0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2006600"/>
            <a:ext cx="1828800" cy="4089400"/>
          </a:xfrm>
          <a:solidFill>
            <a:schemeClr val="accent5"/>
          </a:solidFill>
        </p:spPr>
        <p:txBody>
          <a:bodyPr>
            <a:normAutofit fontScale="62500" lnSpcReduction="20000"/>
          </a:bodyPr>
          <a:lstStyle>
            <a:extLst/>
          </a:lstStyle>
          <a:p>
            <a:r>
              <a:rPr lang="en-US" dirty="0" smtClean="0"/>
              <a:t>&gt; </a:t>
            </a:r>
            <a:r>
              <a:rPr lang="ru-RU" dirty="0" smtClean="0"/>
              <a:t>200 000 книг</a:t>
            </a:r>
          </a:p>
          <a:p>
            <a:r>
              <a:rPr lang="ru-RU" dirty="0" smtClean="0"/>
              <a:t>176 000 авторов</a:t>
            </a:r>
          </a:p>
          <a:p>
            <a:r>
              <a:rPr lang="ru-RU" dirty="0" smtClean="0"/>
              <a:t>1 000 журналов</a:t>
            </a:r>
          </a:p>
          <a:p>
            <a:r>
              <a:rPr lang="ru-RU" dirty="0"/>
              <a:t>2</a:t>
            </a:r>
            <a:r>
              <a:rPr lang="ru-RU" dirty="0" smtClean="0"/>
              <a:t> </a:t>
            </a:r>
            <a:r>
              <a:rPr lang="ru-RU" dirty="0"/>
              <a:t>7</a:t>
            </a:r>
            <a:r>
              <a:rPr lang="ru-RU" dirty="0" smtClean="0"/>
              <a:t>00 аудиокниг</a:t>
            </a:r>
          </a:p>
          <a:p>
            <a:r>
              <a:rPr lang="ru-RU" dirty="0" smtClean="0"/>
              <a:t>600 энциклопедий</a:t>
            </a:r>
          </a:p>
          <a:p>
            <a:r>
              <a:rPr lang="ru-RU" dirty="0" smtClean="0"/>
              <a:t>60 000 репродукций</a:t>
            </a:r>
            <a:endParaRPr lang="ru-RU" dirty="0"/>
          </a:p>
        </p:txBody>
      </p:sp>
      <p:pic>
        <p:nvPicPr>
          <p:cNvPr id="6" name="Содержимое 5" descr="Главная.tiff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2" b="8212"/>
          <a:stretch>
            <a:fillRect/>
          </a:stretch>
        </p:blipFill>
        <p:spPr>
          <a:xfrm>
            <a:off x="2362200" y="1905000"/>
            <a:ext cx="6400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9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90872" y="381001"/>
            <a:ext cx="8229600" cy="1143000"/>
          </a:xfrm>
        </p:spPr>
        <p:txBody>
          <a:bodyPr>
            <a:normAutofit/>
          </a:bodyPr>
          <a:lstStyle>
            <a:extLst/>
          </a:lstStyle>
          <a:p>
            <a:r>
              <a:rPr lang="ru-RU" sz="3200" b="1" dirty="0">
                <a:latin typeface="Calibri" charset="0"/>
              </a:rPr>
              <a:t>ЭБС – основа информационно-образовательной среды вуза</a:t>
            </a:r>
          </a:p>
        </p:txBody>
      </p:sp>
      <p:sp>
        <p:nvSpPr>
          <p:cNvPr id="3" name="Rectangle 2"/>
          <p:cNvSpPr>
            <a:spLocks noGrp="1"/>
          </p:cNvSpPr>
          <p:nvPr>
            <p:ph sz="quarter" idx="4294967295"/>
          </p:nvPr>
        </p:nvSpPr>
        <p:spPr>
          <a:xfrm>
            <a:off x="609600" y="1803402"/>
            <a:ext cx="3886200" cy="3047999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marL="0" indent="0">
              <a:buNone/>
            </a:pPr>
            <a:r>
              <a:rPr lang="ru-RU" sz="2200" dirty="0" smtClean="0"/>
              <a:t>ЭБС – современная инновационная платформа, позволяющая управлять контентом, отслеживать статистику, вести поиск, создавать конспекты.</a:t>
            </a:r>
            <a:endParaRPr lang="ru-RU" dirty="0"/>
          </a:p>
        </p:txBody>
      </p:sp>
      <p:sp>
        <p:nvSpPr>
          <p:cNvPr id="4" name="Rectangle 3"/>
          <p:cNvSpPr>
            <a:spLocks noGrp="1"/>
          </p:cNvSpPr>
          <p:nvPr>
            <p:ph sz="quarter" idx="4294967295"/>
          </p:nvPr>
        </p:nvSpPr>
        <p:spPr>
          <a:xfrm>
            <a:off x="4191000" y="1803400"/>
            <a:ext cx="4800600" cy="304800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extLst/>
          </a:lstStyle>
          <a:p>
            <a:r>
              <a:rPr lang="ru-RU" sz="2200" dirty="0" smtClean="0"/>
              <a:t>Интеграция с АБИС библиотеки (</a:t>
            </a:r>
            <a:r>
              <a:rPr lang="en-US" sz="2200" dirty="0" err="1" smtClean="0"/>
              <a:t>Ebsco</a:t>
            </a:r>
            <a:r>
              <a:rPr lang="en-US" sz="2200" dirty="0" smtClean="0"/>
              <a:t> Discovery Services, EDS)</a:t>
            </a:r>
            <a:endParaRPr lang="ru-RU" sz="2200" dirty="0" smtClean="0"/>
          </a:p>
          <a:p>
            <a:r>
              <a:rPr lang="ru-RU" sz="2200" dirty="0" smtClean="0"/>
              <a:t>Интеграция с </a:t>
            </a:r>
            <a:r>
              <a:rPr lang="en-US" sz="2200" dirty="0" smtClean="0"/>
              <a:t>LMS Moodle (</a:t>
            </a:r>
            <a:r>
              <a:rPr lang="ru-RU" sz="2200" dirty="0" smtClean="0"/>
              <a:t>и др.)</a:t>
            </a:r>
          </a:p>
          <a:p>
            <a:r>
              <a:rPr lang="ru-RU" sz="2200" dirty="0" smtClean="0"/>
              <a:t>Интеграция с Системами проверки на плагиат (</a:t>
            </a:r>
            <a:r>
              <a:rPr lang="ru-RU" sz="2200" dirty="0" err="1" smtClean="0"/>
              <a:t>Антиплагиат</a:t>
            </a:r>
            <a:r>
              <a:rPr lang="ru-RU" sz="2200" dirty="0" smtClean="0"/>
              <a:t>, </a:t>
            </a:r>
            <a:r>
              <a:rPr lang="ru-RU" sz="2200" dirty="0" err="1" smtClean="0"/>
              <a:t>Руконтекст</a:t>
            </a:r>
            <a:r>
              <a:rPr lang="ru-RU" sz="2200" dirty="0" smtClean="0"/>
              <a:t>)</a:t>
            </a:r>
          </a:p>
          <a:p>
            <a:r>
              <a:rPr lang="ru-RU" sz="2200" dirty="0" smtClean="0"/>
              <a:t>Публикационные сервисы для преподавателей</a:t>
            </a:r>
          </a:p>
          <a:p>
            <a:r>
              <a:rPr lang="ru-RU" sz="2200" dirty="0" smtClean="0"/>
              <a:t>Базы данных студенческих выпускных работ, портфолио студентов</a:t>
            </a:r>
          </a:p>
          <a:p>
            <a:r>
              <a:rPr lang="ru-RU" sz="2200" dirty="0" smtClean="0"/>
              <a:t>ИНТЕГРИРУЕМА в любу систему </a:t>
            </a:r>
            <a:r>
              <a:rPr lang="en-US" sz="2200" dirty="0" smtClean="0"/>
              <a:t>CRM </a:t>
            </a:r>
            <a:r>
              <a:rPr lang="ru-RU" sz="2200" dirty="0" smtClean="0"/>
              <a:t>вуза</a:t>
            </a:r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5088467"/>
            <a:ext cx="2006600" cy="1490133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5237163"/>
            <a:ext cx="2827627" cy="1036637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749800"/>
            <a:ext cx="1352550" cy="15240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953000"/>
            <a:ext cx="2479040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917" y="764704"/>
            <a:ext cx="6377880" cy="652935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Calibri" charset="0"/>
              </a:rPr>
              <a:t>Сервисы для всех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28601" y="2108200"/>
            <a:ext cx="2104477" cy="457200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lang="ru-RU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lang="ru-RU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lang="ru-RU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ru-RU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ru-RU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ru-RU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ru-RU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/>
              <a:buNone/>
            </a:pPr>
            <a:r>
              <a:rPr lang="ru-RU" sz="4200" b="1" dirty="0" smtClean="0">
                <a:solidFill>
                  <a:srgbClr val="3366FF"/>
                </a:solidFill>
                <a:latin typeface="+mj-lt"/>
                <a:ea typeface="+mj-ea"/>
                <a:cs typeface="+mj-cs"/>
              </a:rPr>
              <a:t>Преподаватель:</a:t>
            </a:r>
          </a:p>
          <a:p>
            <a:pPr marL="0" indent="0">
              <a:buNone/>
            </a:pPr>
            <a:r>
              <a:rPr lang="ru-RU" sz="3000" dirty="0" smtClean="0">
                <a:latin typeface="+mj-lt"/>
                <a:ea typeface="+mj-ea"/>
                <a:cs typeface="+mj-cs"/>
              </a:rPr>
              <a:t>Публикация работ, монографий и учебников;</a:t>
            </a:r>
          </a:p>
          <a:p>
            <a:pPr marL="0" indent="0">
              <a:buNone/>
            </a:pPr>
            <a:r>
              <a:rPr lang="ru-RU" sz="3000" dirty="0" smtClean="0">
                <a:latin typeface="+mj-lt"/>
                <a:ea typeface="+mj-ea"/>
                <a:cs typeface="+mj-cs"/>
              </a:rPr>
              <a:t>Отражение РИНЦ, повышение рейтинга цитируемости;</a:t>
            </a:r>
          </a:p>
          <a:p>
            <a:pPr marL="0" indent="0">
              <a:buNone/>
            </a:pPr>
            <a:r>
              <a:rPr lang="ru-RU" sz="3000" dirty="0" smtClean="0">
                <a:latin typeface="+mj-lt"/>
                <a:ea typeface="+mj-ea"/>
                <a:cs typeface="+mj-cs"/>
              </a:rPr>
              <a:t>Формирование литературы для РПД;</a:t>
            </a:r>
          </a:p>
          <a:p>
            <a:pPr marL="0" indent="0">
              <a:buNone/>
            </a:pPr>
            <a:r>
              <a:rPr lang="ru-RU" sz="3000" dirty="0" smtClean="0">
                <a:latin typeface="+mj-lt"/>
                <a:ea typeface="+mj-ea"/>
                <a:cs typeface="+mj-cs"/>
              </a:rPr>
              <a:t>Привязывание литературы к своему предмету; </a:t>
            </a:r>
          </a:p>
          <a:p>
            <a:pPr marL="0" indent="0">
              <a:buNone/>
            </a:pPr>
            <a:r>
              <a:rPr lang="ru-RU" sz="3000" dirty="0" smtClean="0">
                <a:latin typeface="+mj-lt"/>
                <a:ea typeface="+mj-ea"/>
                <a:cs typeface="+mj-cs"/>
              </a:rPr>
              <a:t>Выбор основной и дополнительной литературу по предметам;</a:t>
            </a:r>
          </a:p>
          <a:p>
            <a:pPr marL="0" indent="0">
              <a:buNone/>
            </a:pPr>
            <a:r>
              <a:rPr lang="ru-RU" sz="3000" dirty="0" smtClean="0">
                <a:latin typeface="+mj-lt"/>
                <a:ea typeface="+mj-ea"/>
                <a:cs typeface="+mj-cs"/>
              </a:rPr>
              <a:t>Обучение электронным технологиям и повышение квалификации в Учебно-методическом центре.</a:t>
            </a:r>
          </a:p>
        </p:txBody>
      </p:sp>
      <p:pic>
        <p:nvPicPr>
          <p:cNvPr id="9" name="Изображение 8" descr="Ученый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06601"/>
            <a:ext cx="2285999" cy="4173593"/>
          </a:xfrm>
          <a:prstGeom prst="rect">
            <a:avLst/>
          </a:prstGeom>
        </p:spPr>
      </p:pic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4572000" y="2108200"/>
            <a:ext cx="2520280" cy="45720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4200" b="1" dirty="0" smtClean="0">
                <a:solidFill>
                  <a:srgbClr val="3366FF"/>
                </a:solidFill>
                <a:latin typeface="+mj-lt"/>
                <a:ea typeface="+mj-ea"/>
                <a:cs typeface="+mj-cs"/>
              </a:rPr>
              <a:t>Студент:</a:t>
            </a:r>
          </a:p>
          <a:p>
            <a:pPr>
              <a:buFontTx/>
              <a:buChar char="-"/>
            </a:pPr>
            <a:r>
              <a:rPr lang="ru-RU" sz="4300" dirty="0">
                <a:latin typeface="+mj-lt"/>
                <a:ea typeface="+mj-ea"/>
                <a:cs typeface="+mj-cs"/>
              </a:rPr>
              <a:t>Учебники и учебные пособия;</a:t>
            </a:r>
          </a:p>
          <a:p>
            <a:pPr>
              <a:buFontTx/>
              <a:buChar char="-"/>
            </a:pPr>
            <a:r>
              <a:rPr lang="ru-RU" sz="4300" dirty="0">
                <a:latin typeface="+mj-lt"/>
                <a:ea typeface="+mj-ea"/>
                <a:cs typeface="+mj-cs"/>
              </a:rPr>
              <a:t>Литература для научной и проектной работы;</a:t>
            </a:r>
          </a:p>
          <a:p>
            <a:pPr>
              <a:buFontTx/>
              <a:buChar char="-"/>
            </a:pPr>
            <a:r>
              <a:rPr lang="ru-RU" sz="4300" dirty="0">
                <a:latin typeface="+mj-lt"/>
                <a:ea typeface="+mj-ea"/>
                <a:cs typeface="+mj-cs"/>
              </a:rPr>
              <a:t>Дополнительная литература по предметам для саморазвития и досуга;</a:t>
            </a:r>
          </a:p>
          <a:p>
            <a:pPr>
              <a:buFontTx/>
              <a:buChar char="-"/>
            </a:pPr>
            <a:r>
              <a:rPr lang="ru-RU" sz="4300" dirty="0">
                <a:latin typeface="+mj-lt"/>
                <a:ea typeface="+mj-ea"/>
                <a:cs typeface="+mj-cs"/>
              </a:rPr>
              <a:t>Научная публикация курсовых и выпускных работ;</a:t>
            </a:r>
          </a:p>
          <a:p>
            <a:pPr>
              <a:buFontTx/>
              <a:buChar char="-"/>
            </a:pPr>
            <a:r>
              <a:rPr lang="ru-RU" sz="4300" dirty="0">
                <a:latin typeface="+mj-lt"/>
                <a:ea typeface="+mj-ea"/>
                <a:cs typeface="+mj-cs"/>
              </a:rPr>
              <a:t>Собственное </a:t>
            </a:r>
            <a:r>
              <a:rPr lang="ru-RU" sz="4300" dirty="0" err="1">
                <a:latin typeface="+mj-lt"/>
                <a:ea typeface="+mj-ea"/>
                <a:cs typeface="+mj-cs"/>
              </a:rPr>
              <a:t>потфолио</a:t>
            </a:r>
            <a:r>
              <a:rPr lang="ru-RU" sz="4300" dirty="0">
                <a:latin typeface="+mj-lt"/>
                <a:ea typeface="+mj-ea"/>
                <a:cs typeface="+mj-cs"/>
              </a:rPr>
              <a:t>;</a:t>
            </a:r>
          </a:p>
          <a:p>
            <a:pPr>
              <a:buFontTx/>
              <a:buChar char="-"/>
            </a:pPr>
            <a:r>
              <a:rPr lang="ru-RU" sz="4300" dirty="0">
                <a:latin typeface="+mj-lt"/>
                <a:ea typeface="+mj-ea"/>
                <a:cs typeface="+mj-cs"/>
              </a:rPr>
              <a:t>«Школа научной публикации» - обучение стандартам научной публикации;</a:t>
            </a:r>
          </a:p>
          <a:p>
            <a:pPr>
              <a:buFontTx/>
              <a:buChar char="-"/>
            </a:pPr>
            <a:r>
              <a:rPr lang="ru-RU" sz="4300" dirty="0">
                <a:latin typeface="+mj-lt"/>
                <a:ea typeface="+mj-ea"/>
                <a:cs typeface="+mj-cs"/>
              </a:rPr>
              <a:t>Баллы за чтение – Каждая прочитанная страница – это баллы, которые можно отоварить в Интернет-магазине</a:t>
            </a:r>
          </a:p>
        </p:txBody>
      </p:sp>
      <p:pic>
        <p:nvPicPr>
          <p:cNvPr id="5" name="Изображение 4" descr="Книгочей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94" y="2131785"/>
            <a:ext cx="1635606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5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smartfon-lumia-550-lte-black-1000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1" y="1815223"/>
            <a:ext cx="2083654" cy="41673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4525" y="836712"/>
            <a:ext cx="5083576" cy="586354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Calibri" charset="0"/>
              </a:rPr>
              <a:t>МОБИЛЬНАЯ ВЕРСИЯ САЙТА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82919" y="5588794"/>
            <a:ext cx="13211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lib.biblioclub.ru</a:t>
            </a:r>
            <a:endParaRPr lang="ru-RU" sz="13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Screenshot_2016-10-01-16-44-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196" y="3373856"/>
            <a:ext cx="1503223" cy="258060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0" name="Содержимое 9" descr="Screenshot_2016-10-01-16-47-24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4199" y="2521618"/>
            <a:ext cx="1723108" cy="2732282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1" name="Рисунок 10" descr="Screenshot_2016-10-01-16-54-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846" y="3373855"/>
            <a:ext cx="1629179" cy="258060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3910262" y="1970225"/>
            <a:ext cx="38364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Принцип: </a:t>
            </a:r>
            <a:r>
              <a:rPr lang="en-US" sz="1350" b="1" dirty="0"/>
              <a:t>ON YOUR OWN DEVICE</a:t>
            </a:r>
            <a:r>
              <a:rPr lang="ru-RU" sz="1350" b="1" dirty="0"/>
              <a:t>. </a:t>
            </a:r>
            <a:r>
              <a:rPr lang="ru-RU" sz="1350" dirty="0"/>
              <a:t>На собственном устройстве пользователя. Доступ можно получать из офиса и из дома.</a:t>
            </a:r>
          </a:p>
          <a:p>
            <a:r>
              <a:rPr lang="ru-RU" sz="1350" dirty="0"/>
              <a:t>Книга полностью загружается на устройство пользователя. И потом оттуда удаляется (30 дней).</a:t>
            </a:r>
          </a:p>
        </p:txBody>
      </p:sp>
    </p:spTree>
    <p:extLst>
      <p:ext uri="{BB962C8B-B14F-4D97-AF65-F5344CB8AC3E}">
        <p14:creationId xmlns:p14="http://schemas.microsoft.com/office/powerpoint/2010/main" val="2132723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8229600" cy="1143000"/>
          </a:xfrm>
        </p:spPr>
        <p:txBody>
          <a:bodyPr>
            <a:normAutofit/>
          </a:bodyPr>
          <a:lstStyle>
            <a:extLst/>
          </a:lstStyle>
          <a:p>
            <a:r>
              <a:rPr lang="ru-RU" sz="3200" b="1" dirty="0">
                <a:latin typeface="Calibri" charset="0"/>
              </a:rPr>
              <a:t>Формы предоставления доступа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294967295"/>
          </p:nvPr>
        </p:nvSpPr>
        <p:spPr>
          <a:xfrm>
            <a:off x="609600" y="1905002"/>
            <a:ext cx="3962400" cy="4470399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r>
              <a:rPr lang="ru-RU" sz="2200" dirty="0" smtClean="0"/>
              <a:t>Полная подписка на базу данных на 1-3 года.</a:t>
            </a:r>
          </a:p>
          <a:p>
            <a:r>
              <a:rPr lang="ru-RU" sz="2200" dirty="0" smtClean="0"/>
              <a:t>Подписка на отдельные предметные разделы (в </a:t>
            </a:r>
            <a:r>
              <a:rPr lang="ru-RU" sz="2200" dirty="0" err="1" smtClean="0"/>
              <a:t>т.ч</a:t>
            </a:r>
            <a:r>
              <a:rPr lang="ru-RU" sz="2200" dirty="0" smtClean="0"/>
              <a:t>. Периодику).</a:t>
            </a:r>
          </a:p>
          <a:p>
            <a:r>
              <a:rPr lang="ru-RU" sz="2200" dirty="0" smtClean="0"/>
              <a:t>Доступ по модели </a:t>
            </a:r>
            <a:r>
              <a:rPr lang="en-US" sz="2200" dirty="0" smtClean="0"/>
              <a:t>Acquisition per User</a:t>
            </a:r>
            <a:r>
              <a:rPr lang="ru-RU" sz="2200" dirty="0" smtClean="0"/>
              <a:t>.</a:t>
            </a:r>
          </a:p>
          <a:p>
            <a:r>
              <a:rPr lang="ru-RU" sz="2200" dirty="0" err="1" smtClean="0"/>
              <a:t>Покнижный</a:t>
            </a:r>
            <a:r>
              <a:rPr lang="ru-RU" sz="2200" dirty="0" smtClean="0"/>
              <a:t> доступ.</a:t>
            </a:r>
          </a:p>
          <a:p>
            <a:r>
              <a:rPr lang="ru-RU" sz="2200" dirty="0" smtClean="0"/>
              <a:t>Приобретение бумажных книг.</a:t>
            </a:r>
          </a:p>
          <a:p>
            <a:endParaRPr lang="ru-RU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4953000" y="4915616"/>
            <a:ext cx="3962400" cy="1323439"/>
          </a:xfrm>
          <a:prstGeom prst="rect">
            <a:avLst/>
          </a:prstGeom>
          <a:noFill/>
          <a:ln>
            <a:solidFill>
              <a:srgbClr val="2DA2BF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2016 г. Немецкий консорциум славистов во главе с Берлинской государственной библиотекой приобрел национальную подписку к ЭБС «Университетская библиотека онлайн» на 3 года. </a:t>
            </a:r>
            <a:endParaRPr lang="ru-RU" sz="16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905000"/>
            <a:ext cx="3962400" cy="28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63179" y="1484784"/>
            <a:ext cx="46208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БЛАГОДАРЮ</a:t>
            </a:r>
          </a:p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ЗА ВНИМАНИЕ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3960440" cy="64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5370763"/>
            <a:ext cx="2381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Т: 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8 800 333 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6845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manager@directmedia.ru</a:t>
            </a:r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4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838200" y="548680"/>
            <a:ext cx="7849270" cy="850107"/>
          </a:xfrm>
        </p:spPr>
        <p:txBody>
          <a:bodyPr>
            <a:normAutofit/>
          </a:bodyPr>
          <a:lstStyle/>
          <a:p>
            <a:r>
              <a:rPr kumimoji="0" lang="ru-RU" sz="2800" b="1" dirty="0" smtClean="0">
                <a:latin typeface="Calibri" charset="0"/>
              </a:rPr>
              <a:t>550 подписчиков на территории страны</a:t>
            </a:r>
            <a:endParaRPr kumimoji="0" lang="ru-RU" sz="2800" b="1" dirty="0">
              <a:latin typeface="Calibri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5450"/>
            <a:ext cx="7353300" cy="5086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1" y="5867401"/>
            <a:ext cx="621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Более 500 вузов = 50% вузов</a:t>
            </a:r>
          </a:p>
          <a:p>
            <a:r>
              <a:rPr lang="ru-RU" dirty="0" smtClean="0"/>
              <a:t>Более 400 издательств = 70% научных и учебных издательств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97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890794" y="418654"/>
            <a:ext cx="6635750" cy="85010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Calibri" charset="0"/>
              </a:rPr>
              <a:t>Ежегодные показатели прироста контента</a:t>
            </a:r>
            <a:endParaRPr kumimoji="0" lang="ru-RU" sz="3200" b="1" dirty="0">
              <a:latin typeface="Calibri" charset="0"/>
            </a:endParaRP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899592" y="1340768"/>
            <a:ext cx="7702367" cy="5097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ru-RU" sz="2200" b="1" dirty="0" smtClean="0">
                <a:latin typeface="Calibri" charset="0"/>
              </a:rPr>
              <a:t>Ежегодно в ЭБС добавляется:</a:t>
            </a:r>
            <a:endParaRPr lang="ru-RU" sz="2200" b="1" dirty="0">
              <a:latin typeface="Calibri" charset="0"/>
            </a:endParaRPr>
          </a:p>
          <a:p>
            <a:pPr marL="0" indent="0">
              <a:buNone/>
            </a:pPr>
            <a:r>
              <a:rPr kumimoji="0" lang="ru-RU" sz="2200" dirty="0" smtClean="0">
                <a:latin typeface="Calibri" charset="0"/>
              </a:rPr>
              <a:t>Ок. 20-25 000 книг (=объему полных ЭБС на рынке)</a:t>
            </a:r>
          </a:p>
          <a:p>
            <a:pPr marL="0" indent="0">
              <a:buNone/>
            </a:pPr>
            <a:r>
              <a:rPr lang="ru-RU" sz="2200" dirty="0" smtClean="0">
                <a:latin typeface="Calibri" charset="0"/>
              </a:rPr>
              <a:t>Среди них:</a:t>
            </a:r>
          </a:p>
          <a:p>
            <a:pPr marL="0" indent="0">
              <a:buNone/>
            </a:pPr>
            <a:r>
              <a:rPr kumimoji="0" lang="ru-RU" sz="2200" dirty="0" smtClean="0">
                <a:latin typeface="Calibri" charset="0"/>
              </a:rPr>
              <a:t>12 000 книг – авторские и издательские новинки, в </a:t>
            </a:r>
            <a:r>
              <a:rPr kumimoji="0" lang="ru-RU" sz="2200" dirty="0" err="1" smtClean="0">
                <a:latin typeface="Calibri" charset="0"/>
              </a:rPr>
              <a:t>т.ч</a:t>
            </a:r>
            <a:r>
              <a:rPr kumimoji="0" lang="ru-RU" sz="2200" dirty="0" smtClean="0">
                <a:latin typeface="Calibri" charset="0"/>
              </a:rPr>
              <a:t>.</a:t>
            </a:r>
          </a:p>
          <a:p>
            <a:pPr marL="400050" lvl="1" indent="0">
              <a:buNone/>
            </a:pPr>
            <a:r>
              <a:rPr lang="ru-RU" sz="1800" dirty="0">
                <a:latin typeface="Calibri" charset="0"/>
              </a:rPr>
              <a:t>- 2 000 учебников и учебных пособий</a:t>
            </a:r>
          </a:p>
          <a:p>
            <a:pPr marL="400050" lvl="1" indent="0">
              <a:buNone/>
            </a:pPr>
            <a:r>
              <a:rPr lang="ru-RU" sz="1800" dirty="0">
                <a:latin typeface="Calibri" charset="0"/>
              </a:rPr>
              <a:t>- 1 000 монографий</a:t>
            </a:r>
          </a:p>
          <a:p>
            <a:pPr marL="0" indent="0">
              <a:buNone/>
            </a:pPr>
            <a:r>
              <a:rPr lang="ru-RU" sz="2200" dirty="0" smtClean="0">
                <a:latin typeface="Calibri" charset="0"/>
              </a:rPr>
              <a:t>10 000 книг – произведения научной классики</a:t>
            </a:r>
          </a:p>
          <a:p>
            <a:pPr marL="0" indent="0">
              <a:buNone/>
            </a:pPr>
            <a:r>
              <a:rPr kumimoji="0" lang="ru-RU" sz="2200" dirty="0" smtClean="0">
                <a:latin typeface="Calibri" charset="0"/>
              </a:rPr>
              <a:t>4 000 изданий – научные журналы</a:t>
            </a:r>
          </a:p>
          <a:p>
            <a:pPr marL="0" indent="0">
              <a:buNone/>
            </a:pPr>
            <a:r>
              <a:rPr lang="ru-RU" sz="2200" dirty="0" smtClean="0">
                <a:latin typeface="Calibri" charset="0"/>
              </a:rPr>
              <a:t>Около 3-5 000 объектов мультимедийного контента</a:t>
            </a:r>
          </a:p>
          <a:p>
            <a:pPr marL="0" indent="0">
              <a:buNone/>
            </a:pPr>
            <a:r>
              <a:rPr kumimoji="0" lang="ru-RU" sz="2200" dirty="0" smtClean="0">
                <a:latin typeface="Calibri" charset="0"/>
              </a:rPr>
              <a:t>Ожидается пополнение около 10 000 учебных студенческих работ в год.</a:t>
            </a:r>
          </a:p>
          <a:p>
            <a:pPr marL="0" indent="0">
              <a:buNone/>
            </a:pPr>
            <a:r>
              <a:rPr lang="ru-RU" sz="2200" dirty="0" smtClean="0">
                <a:solidFill>
                  <a:srgbClr val="C00000"/>
                </a:solidFill>
                <a:latin typeface="Calibri" charset="0"/>
              </a:rPr>
              <a:t>170 новых подписчиков.</a:t>
            </a:r>
            <a:endParaRPr kumimoji="0" lang="ru-RU" sz="2200" dirty="0" smtClean="0">
              <a:solidFill>
                <a:srgbClr val="C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3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err="1"/>
              <a:t>А</a:t>
            </a:r>
            <a:r>
              <a:rPr lang="ru-RU" sz="2700" dirty="0" err="1" smtClean="0"/>
              <a:t>грегатор</a:t>
            </a:r>
            <a:r>
              <a:rPr lang="ru-RU" sz="2700" dirty="0" smtClean="0"/>
              <a:t> монографического контента!</a:t>
            </a:r>
            <a:endParaRPr lang="ru-RU" sz="27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6342178"/>
              </p:ext>
            </p:extLst>
          </p:nvPr>
        </p:nvGraphicFramePr>
        <p:xfrm>
          <a:off x="628650" y="1427942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1145" y="5229200"/>
            <a:ext cx="8693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ЭБС достигли стадии, когда ни один пиратский ресурс не может стоять рядом по количеству, качеству оформления и обработки книг, профессиональности платформы. К сожалению, контент все более дублируется. Наш </a:t>
            </a:r>
            <a:r>
              <a:rPr lang="ru-RU" dirty="0"/>
              <a:t>э</a:t>
            </a:r>
            <a:r>
              <a:rPr lang="ru-RU" dirty="0" smtClean="0"/>
              <a:t>ксклюзив – около 10%.</a:t>
            </a:r>
          </a:p>
        </p:txBody>
      </p:sp>
    </p:spTree>
    <p:extLst>
      <p:ext uri="{BB962C8B-B14F-4D97-AF65-F5344CB8AC3E}">
        <p14:creationId xmlns:p14="http://schemas.microsoft.com/office/powerpoint/2010/main" val="1153817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Наполнение по жанрам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400300"/>
            <a:ext cx="2949178" cy="3148826"/>
          </a:xfrm>
        </p:spPr>
        <p:txBody>
          <a:bodyPr>
            <a:normAutofit fontScale="92500" lnSpcReduction="10000"/>
          </a:bodyPr>
          <a:lstStyle/>
          <a:p>
            <a:pPr marL="214313" indent="-214313">
              <a:buFont typeface="Wingdings" charset="2"/>
              <a:buChar char="§"/>
            </a:pPr>
            <a:r>
              <a:rPr lang="ru-RU" dirty="0"/>
              <a:t>﻿Периодические </a:t>
            </a:r>
            <a:r>
              <a:rPr lang="ru-RU" dirty="0" smtClean="0"/>
              <a:t>издания	22714</a:t>
            </a:r>
            <a:endParaRPr lang="ru-RU" dirty="0"/>
          </a:p>
          <a:p>
            <a:pPr marL="214313" indent="-214313">
              <a:buFont typeface="Wingdings" charset="2"/>
              <a:buChar char="§"/>
            </a:pPr>
            <a:r>
              <a:rPr lang="ru-RU" dirty="0"/>
              <a:t>Научная литература	</a:t>
            </a:r>
            <a:r>
              <a:rPr lang="ru-RU" dirty="0" smtClean="0"/>
              <a:t>                       13667</a:t>
            </a:r>
            <a:endParaRPr lang="ru-RU" dirty="0"/>
          </a:p>
          <a:p>
            <a:pPr marL="214313" indent="-214313">
              <a:buFont typeface="Wingdings" charset="2"/>
              <a:buChar char="§"/>
            </a:pPr>
            <a:r>
              <a:rPr lang="ru-RU" dirty="0"/>
              <a:t>Учебники и учебные пособия для </a:t>
            </a:r>
            <a:r>
              <a:rPr lang="ru-RU" dirty="0" smtClean="0"/>
              <a:t>ВУЗов                            </a:t>
            </a:r>
            <a:r>
              <a:rPr lang="ru-RU" dirty="0"/>
              <a:t>	</a:t>
            </a:r>
            <a:r>
              <a:rPr lang="ru-RU" dirty="0" smtClean="0"/>
              <a:t>                                              11472</a:t>
            </a:r>
            <a:endParaRPr lang="ru-RU" dirty="0"/>
          </a:p>
          <a:p>
            <a:pPr marL="214313" indent="-214313">
              <a:buFont typeface="Wingdings" charset="2"/>
              <a:buChar char="§"/>
            </a:pPr>
            <a:r>
              <a:rPr lang="ru-RU" dirty="0"/>
              <a:t>Научные </a:t>
            </a:r>
            <a:r>
              <a:rPr lang="ru-RU" dirty="0" smtClean="0"/>
              <a:t>монографии                     9794</a:t>
            </a:r>
          </a:p>
          <a:p>
            <a:endParaRPr lang="ru-RU" dirty="0" smtClean="0"/>
          </a:p>
          <a:p>
            <a:r>
              <a:rPr lang="ru-RU" dirty="0" smtClean="0"/>
              <a:t>Учебники с монографиями = 25 000 (25%)</a:t>
            </a:r>
          </a:p>
          <a:p>
            <a:r>
              <a:rPr lang="ru-RU" dirty="0" smtClean="0"/>
              <a:t>Периодика =21%</a:t>
            </a:r>
          </a:p>
          <a:p>
            <a:r>
              <a:rPr lang="ru-RU" dirty="0" smtClean="0"/>
              <a:t>Образовательная и научная литература составляет 70% контента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3887391" y="1597819"/>
          <a:ext cx="4629150" cy="3655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452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Контент по разделам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2226469"/>
          <a:ext cx="622935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67085" y="2638657"/>
            <a:ext cx="18650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/>
              <a:t>Учебники для вузов</a:t>
            </a:r>
          </a:p>
          <a:p>
            <a:r>
              <a:rPr lang="ru-RU" sz="1350" dirty="0"/>
              <a:t>Литература </a:t>
            </a:r>
          </a:p>
          <a:p>
            <a:r>
              <a:rPr lang="ru-RU" sz="1350" dirty="0"/>
              <a:t>История </a:t>
            </a:r>
            <a:r>
              <a:rPr lang="mr-IN" sz="1350" dirty="0"/>
              <a:t>–</a:t>
            </a:r>
            <a:r>
              <a:rPr lang="ru-RU" sz="1350" dirty="0"/>
              <a:t> 10 000</a:t>
            </a:r>
          </a:p>
          <a:p>
            <a:r>
              <a:rPr lang="ru-RU" sz="1350" dirty="0"/>
              <a:t>Естественные науки </a:t>
            </a:r>
            <a:r>
              <a:rPr lang="mr-IN" sz="1350" dirty="0"/>
              <a:t>–</a:t>
            </a:r>
            <a:r>
              <a:rPr lang="ru-RU" sz="1350" dirty="0"/>
              <a:t> 7100</a:t>
            </a:r>
          </a:p>
          <a:p>
            <a:r>
              <a:rPr lang="ru-RU" sz="1350" dirty="0" err="1"/>
              <a:t>Пятитысячники</a:t>
            </a:r>
            <a:r>
              <a:rPr lang="ru-RU" sz="1350" dirty="0"/>
              <a:t> </a:t>
            </a:r>
            <a:r>
              <a:rPr lang="mr-IN" sz="1350" dirty="0"/>
              <a:t>–</a:t>
            </a:r>
            <a:r>
              <a:rPr lang="ru-RU" sz="1350" dirty="0"/>
              <a:t> </a:t>
            </a:r>
          </a:p>
          <a:p>
            <a:r>
              <a:rPr lang="ru-RU" sz="1350" dirty="0"/>
              <a:t>Филология</a:t>
            </a:r>
          </a:p>
          <a:p>
            <a:r>
              <a:rPr lang="ru-RU" sz="1350" dirty="0"/>
              <a:t>Правоведение</a:t>
            </a:r>
          </a:p>
          <a:p>
            <a:r>
              <a:rPr lang="ru-RU" sz="1350" dirty="0"/>
              <a:t>Экономика</a:t>
            </a:r>
          </a:p>
          <a:p>
            <a:r>
              <a:rPr lang="ru-RU" sz="1350" dirty="0"/>
              <a:t>Религия</a:t>
            </a:r>
          </a:p>
          <a:p>
            <a:r>
              <a:rPr lang="ru-RU" sz="1350" dirty="0"/>
              <a:t>Философия</a:t>
            </a:r>
          </a:p>
          <a:p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2094526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Использование разделов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Экономика и управление = 44%</a:t>
            </a:r>
          </a:p>
          <a:p>
            <a:r>
              <a:rPr lang="ru-RU" dirty="0" smtClean="0"/>
              <a:t>Право = 14%</a:t>
            </a:r>
          </a:p>
          <a:p>
            <a:r>
              <a:rPr lang="ru-RU" i="1" dirty="0" err="1" smtClean="0"/>
              <a:t>Пятипроцентники</a:t>
            </a:r>
            <a:r>
              <a:rPr lang="ru-RU" i="1" dirty="0" smtClean="0"/>
              <a:t>:</a:t>
            </a:r>
          </a:p>
          <a:p>
            <a:pPr marL="214313" indent="-214313">
              <a:buFont typeface="Arial" charset="0"/>
              <a:buChar char="•"/>
            </a:pPr>
            <a:r>
              <a:rPr lang="ru-RU" dirty="0" smtClean="0"/>
              <a:t>Педагогика</a:t>
            </a:r>
          </a:p>
          <a:p>
            <a:pPr marL="214313" indent="-214313">
              <a:buFont typeface="Arial" charset="0"/>
              <a:buChar char="•"/>
            </a:pPr>
            <a:r>
              <a:rPr lang="ru-RU" dirty="0" smtClean="0"/>
              <a:t>Психология</a:t>
            </a:r>
          </a:p>
          <a:p>
            <a:pPr marL="214313" indent="-214313">
              <a:buFont typeface="Arial" charset="0"/>
              <a:buChar char="•"/>
            </a:pPr>
            <a:r>
              <a:rPr lang="ru-RU" dirty="0" smtClean="0"/>
              <a:t>Филология</a:t>
            </a:r>
          </a:p>
          <a:p>
            <a:r>
              <a:rPr lang="ru-RU" dirty="0" smtClean="0"/>
              <a:t>Вместе набирают 75% использования</a:t>
            </a:r>
          </a:p>
          <a:p>
            <a:r>
              <a:rPr lang="ru-RU" dirty="0" smtClean="0"/>
              <a:t>Остальные = </a:t>
            </a:r>
            <a:r>
              <a:rPr lang="ru-RU" dirty="0" err="1" smtClean="0"/>
              <a:t>вокург</a:t>
            </a:r>
            <a:r>
              <a:rPr lang="ru-RU" dirty="0" smtClean="0"/>
              <a:t> 1%</a:t>
            </a:r>
          </a:p>
          <a:p>
            <a:endParaRPr lang="ru-RU" dirty="0" smtClean="0"/>
          </a:p>
          <a:p>
            <a:r>
              <a:rPr lang="ru-RU" dirty="0" smtClean="0"/>
              <a:t>ЭБС «Университетская библиотека онлайн»  - лучшая ЭБС для общеобразовательных, гуманитарных </a:t>
            </a:r>
            <a:r>
              <a:rPr lang="ru-RU" dirty="0" err="1" smtClean="0"/>
              <a:t>дисцплин</a:t>
            </a:r>
            <a:r>
              <a:rPr lang="ru-RU" dirty="0" smtClean="0"/>
              <a:t>, экономики и праву.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3887391" y="1597819"/>
          <a:ext cx="4629150" cy="3655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85498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9907</TotalTime>
  <Words>1658</Words>
  <Application>Microsoft Office PowerPoint</Application>
  <PresentationFormat>Экран (4:3)</PresentationFormat>
  <Paragraphs>318</Paragraphs>
  <Slides>34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Университетская библиотека онлайн - крупнейшая ЭБС в России</vt:lpstr>
      <vt:lpstr>550 подписчиков на территории страны</vt:lpstr>
      <vt:lpstr>Ежегодные показатели прироста контента</vt:lpstr>
      <vt:lpstr>Агрегатор монографического контента!</vt:lpstr>
      <vt:lpstr>Наполнение по жанрам</vt:lpstr>
      <vt:lpstr>Контент по разделам</vt:lpstr>
      <vt:lpstr>Использование разделов</vt:lpstr>
      <vt:lpstr>Контент по УГСН</vt:lpstr>
      <vt:lpstr>Монографии</vt:lpstr>
      <vt:lpstr>Периодика в ЭБС</vt:lpstr>
      <vt:lpstr>Вопрос с длительностью прав</vt:lpstr>
      <vt:lpstr>Гарантированный сервис Книгообеспеченности </vt:lpstr>
      <vt:lpstr>Презентация PowerPoint</vt:lpstr>
      <vt:lpstr>Академическая базовая коллекция</vt:lpstr>
      <vt:lpstr>Коммерческие учебные издательства</vt:lpstr>
      <vt:lpstr>Научные и вузовские издательства</vt:lpstr>
      <vt:lpstr>Успех вузовских издательств!</vt:lpstr>
      <vt:lpstr>Презентация PowerPoint</vt:lpstr>
      <vt:lpstr>Презентация PowerPoint</vt:lpstr>
      <vt:lpstr>Презентация PowerPoint</vt:lpstr>
      <vt:lpstr>Презентация PowerPoint</vt:lpstr>
      <vt:lpstr>Значительные российские ученые</vt:lpstr>
      <vt:lpstr>Удобство навигации</vt:lpstr>
      <vt:lpstr>ТЕМАТИЧЕСКИЕ КОЛЛЕКЦИИ</vt:lpstr>
      <vt:lpstr>Золотой фонд научной классики</vt:lpstr>
      <vt:lpstr>Энциклопедиум</vt:lpstr>
      <vt:lpstr>Дополнения к учебникам</vt:lpstr>
      <vt:lpstr>ЭБС – основа информационно-образовательной среды вуза</vt:lpstr>
      <vt:lpstr>Сервисы для всех</vt:lpstr>
      <vt:lpstr>МОБИЛЬНАЯ ВЕРСИЯ САЙТА</vt:lpstr>
      <vt:lpstr>Формы предоставления доступа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PC-31</dc:creator>
  <cp:lastModifiedBy>User</cp:lastModifiedBy>
  <cp:revision>139</cp:revision>
  <dcterms:created xsi:type="dcterms:W3CDTF">2015-03-20T07:26:29Z</dcterms:created>
  <dcterms:modified xsi:type="dcterms:W3CDTF">2017-03-28T09:08:40Z</dcterms:modified>
</cp:coreProperties>
</file>